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6" r:id="rId4"/>
    <p:sldId id="259" r:id="rId5"/>
    <p:sldId id="262" r:id="rId6"/>
    <p:sldId id="261"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08B593-EC6B-4FC4-B7B9-6DEAB111C89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18372841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8B593-EC6B-4FC4-B7B9-6DEAB111C89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332390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8B593-EC6B-4FC4-B7B9-6DEAB111C89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318246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8B593-EC6B-4FC4-B7B9-6DEAB111C890}"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9961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08B593-EC6B-4FC4-B7B9-6DEAB111C89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34266432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08B593-EC6B-4FC4-B7B9-6DEAB111C890}"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5508143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08B593-EC6B-4FC4-B7B9-6DEAB111C890}"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8545691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08B593-EC6B-4FC4-B7B9-6DEAB111C890}"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31041843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08B593-EC6B-4FC4-B7B9-6DEAB111C890}"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28017563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8B593-EC6B-4FC4-B7B9-6DEAB111C890}"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71687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8B593-EC6B-4FC4-B7B9-6DEAB111C890}"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DFF15-5F51-4791-81E5-111C0F1E9F53}" type="slidenum">
              <a:rPr lang="en-US" smtClean="0"/>
              <a:t>‹#›</a:t>
            </a:fld>
            <a:endParaRPr lang="en-US"/>
          </a:p>
        </p:txBody>
      </p:sp>
    </p:spTree>
    <p:extLst>
      <p:ext uri="{BB962C8B-B14F-4D97-AF65-F5344CB8AC3E}">
        <p14:creationId xmlns:p14="http://schemas.microsoft.com/office/powerpoint/2010/main" val="322285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8B593-EC6B-4FC4-B7B9-6DEAB111C890}" type="datetimeFigureOut">
              <a:rPr lang="en-US" smtClean="0"/>
              <a:t>3/27/2020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DFF15-5F51-4791-81E5-111C0F1E9F53}" type="slidenum">
              <a:rPr lang="en-US" smtClean="0"/>
              <a:t>‹#›</a:t>
            </a:fld>
            <a:endParaRPr lang="en-US"/>
          </a:p>
        </p:txBody>
      </p:sp>
    </p:spTree>
    <p:extLst>
      <p:ext uri="{BB962C8B-B14F-4D97-AF65-F5344CB8AC3E}">
        <p14:creationId xmlns:p14="http://schemas.microsoft.com/office/powerpoint/2010/main" val="293118130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0"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477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059903" y="1796995"/>
            <a:ext cx="9144000" cy="4238045"/>
          </a:xfrm>
        </p:spPr>
        <p:txBody>
          <a:bodyPr>
            <a:normAutofit fontScale="90000"/>
          </a:bodyPr>
          <a:lstStyle/>
          <a:p>
            <a:r>
              <a:rPr lang="en-US" sz="8000" b="1" dirty="0" smtClean="0"/>
              <a:t>Campus Climate Survey</a:t>
            </a:r>
            <a:r>
              <a:rPr lang="en-US" dirty="0"/>
              <a:t/>
            </a:r>
            <a:br>
              <a:rPr lang="en-US" dirty="0"/>
            </a:br>
            <a:r>
              <a:rPr lang="en-US" dirty="0" smtClean="0"/>
              <a:t>faculty  staff   students</a:t>
            </a:r>
            <a:br>
              <a:rPr lang="en-US" dirty="0" smtClean="0"/>
            </a:br>
            <a:r>
              <a:rPr lang="en-US" dirty="0" smtClean="0"/>
              <a:t>spring 2020</a:t>
            </a:r>
            <a:r>
              <a:rPr lang="en-US" dirty="0"/>
              <a:t/>
            </a:r>
            <a:br>
              <a:rPr lang="en-US" dirty="0"/>
            </a:br>
            <a:endParaRPr lang="en-US" dirty="0"/>
          </a:p>
        </p:txBody>
      </p:sp>
      <p:sp>
        <p:nvSpPr>
          <p:cNvPr id="5" name="AutoShape 4" descr="Image result for skyfactor campus climat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skyfactor campus clima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79" y="278104"/>
            <a:ext cx="5715000" cy="104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00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779227" y="1122363"/>
            <a:ext cx="10726309" cy="4872920"/>
          </a:xfrm>
        </p:spPr>
        <p:txBody>
          <a:bodyPr>
            <a:normAutofit fontScale="90000"/>
          </a:bodyPr>
          <a:lstStyle/>
          <a:p>
            <a:r>
              <a:rPr lang="en-US" sz="3600" b="1" dirty="0"/>
              <a:t>Campus </a:t>
            </a:r>
            <a:r>
              <a:rPr lang="en-US" sz="3600" b="1" dirty="0" smtClean="0"/>
              <a:t>Climate </a:t>
            </a:r>
            <a:r>
              <a:rPr lang="en-US" sz="3600" b="1" dirty="0"/>
              <a:t>D</a:t>
            </a:r>
            <a:r>
              <a:rPr lang="en-US" sz="3600" b="1" dirty="0" smtClean="0"/>
              <a:t>efined </a:t>
            </a:r>
            <a:r>
              <a:rPr lang="en-US" sz="3100" b="1" dirty="0"/>
              <a:t/>
            </a:r>
            <a:br>
              <a:rPr lang="en-US" sz="3100" b="1" dirty="0"/>
            </a:br>
            <a:r>
              <a:rPr lang="en-US" sz="3100" b="1" dirty="0" smtClean="0"/>
              <a:t>“the </a:t>
            </a:r>
            <a:r>
              <a:rPr lang="en-US" sz="3100" b="1" dirty="0"/>
              <a:t>current attitudes, behaviors and standards of faculty, staff, administrators and students concerning the level of respect for individual needs, abilities and potential</a:t>
            </a:r>
            <a:r>
              <a:rPr lang="en-US" sz="3100" b="1" dirty="0" smtClean="0"/>
              <a:t>.” </a:t>
            </a:r>
            <a:br>
              <a:rPr lang="en-US" sz="3100" b="1" dirty="0" smtClean="0"/>
            </a:br>
            <a:r>
              <a:rPr lang="en-US" sz="3100" b="1" dirty="0" smtClean="0"/>
              <a:t/>
            </a:r>
            <a:br>
              <a:rPr lang="en-US" sz="3100" b="1" dirty="0" smtClean="0"/>
            </a:br>
            <a:r>
              <a:rPr lang="en-US" sz="3100" b="1" dirty="0" smtClean="0"/>
              <a:t>How </a:t>
            </a:r>
            <a:r>
              <a:rPr lang="en-US" sz="3100" b="1" dirty="0"/>
              <a:t>students experience their campus environment impacts both learning and developmental outcomes, and discriminatory environments have a negative effect on student learning.  </a:t>
            </a:r>
            <a:r>
              <a:rPr lang="en-US" sz="3100" b="1" dirty="0" smtClean="0"/>
              <a:t/>
            </a:r>
            <a:br>
              <a:rPr lang="en-US" sz="3100" b="1" dirty="0" smtClean="0"/>
            </a:br>
            <a:r>
              <a:rPr lang="en-US" sz="3100" b="1" dirty="0"/>
              <a:t/>
            </a:r>
            <a:br>
              <a:rPr lang="en-US" sz="3100" b="1" dirty="0"/>
            </a:br>
            <a:r>
              <a:rPr lang="en-US" sz="3100" b="1" dirty="0" smtClean="0"/>
              <a:t>With </a:t>
            </a:r>
            <a:r>
              <a:rPr lang="en-US" sz="3100" b="1" dirty="0"/>
              <a:t>respect to faculty and staff, </a:t>
            </a:r>
            <a:r>
              <a:rPr lang="en-US" sz="3100" b="1" dirty="0" smtClean="0"/>
              <a:t>a </a:t>
            </a:r>
            <a:r>
              <a:rPr lang="en-US" sz="3100" b="1" dirty="0"/>
              <a:t>healthy working environment enhances the personal and professional development for those in the </a:t>
            </a:r>
            <a:r>
              <a:rPr lang="en-US" sz="3100" b="1" dirty="0" smtClean="0"/>
              <a:t>workplace</a:t>
            </a:r>
            <a:r>
              <a:rPr lang="en-US" sz="3100" b="1" dirty="0"/>
              <a:t>. </a:t>
            </a:r>
            <a:r>
              <a:rPr lang="en-US" sz="3100" dirty="0" smtClean="0"/>
              <a:t/>
            </a:r>
            <a:br>
              <a:rPr lang="en-US" sz="3100" dirty="0" smtClean="0"/>
            </a:br>
            <a:r>
              <a:rPr lang="en-US" sz="2400" dirty="0"/>
              <a:t/>
            </a:r>
            <a:br>
              <a:rPr lang="en-US" sz="2400" dirty="0"/>
            </a:br>
            <a:r>
              <a:rPr lang="en-US" sz="2000" i="1" dirty="0"/>
              <a:t>Dr. Sue Rankin, </a:t>
            </a:r>
            <a:r>
              <a:rPr lang="en-US" sz="2000" i="1" dirty="0" smtClean="0"/>
              <a:t>scholar </a:t>
            </a:r>
            <a:r>
              <a:rPr lang="en-US" sz="2000" i="1" dirty="0"/>
              <a:t>and </a:t>
            </a:r>
            <a:r>
              <a:rPr lang="en-US" sz="2000" i="1" dirty="0" smtClean="0"/>
              <a:t>consultant for Michigan State University</a:t>
            </a:r>
            <a:endParaRPr lang="en-US" sz="2000" i="1" dirty="0"/>
          </a:p>
        </p:txBody>
      </p:sp>
    </p:spTree>
    <p:extLst>
      <p:ext uri="{BB962C8B-B14F-4D97-AF65-F5344CB8AC3E}">
        <p14:creationId xmlns:p14="http://schemas.microsoft.com/office/powerpoint/2010/main" val="2293373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000"/>
          </a:stretch>
        </a:blipFill>
        <a:effectLst/>
      </p:bgPr>
    </p:bg>
    <p:spTree>
      <p:nvGrpSpPr>
        <p:cNvPr id="1" name=""/>
        <p:cNvGrpSpPr/>
        <p:nvPr/>
      </p:nvGrpSpPr>
      <p:grpSpPr>
        <a:xfrm>
          <a:off x="0" y="0"/>
          <a:ext cx="0" cy="0"/>
          <a:chOff x="0" y="0"/>
          <a:chExt cx="0" cy="0"/>
        </a:xfrm>
      </p:grpSpPr>
      <p:sp>
        <p:nvSpPr>
          <p:cNvPr id="2" name="Rectangle 1"/>
          <p:cNvSpPr/>
          <p:nvPr/>
        </p:nvSpPr>
        <p:spPr>
          <a:xfrm>
            <a:off x="492981" y="405718"/>
            <a:ext cx="11354462" cy="5878532"/>
          </a:xfrm>
          <a:prstGeom prst="rect">
            <a:avLst/>
          </a:prstGeom>
        </p:spPr>
        <p:txBody>
          <a:bodyPr wrap="square">
            <a:spAutoFit/>
          </a:bodyPr>
          <a:lstStyle/>
          <a:p>
            <a:pPr algn="ctr"/>
            <a:r>
              <a:rPr lang="en-US" sz="3200" b="1" dirty="0">
                <a:solidFill>
                  <a:srgbClr val="525356"/>
                </a:solidFill>
                <a:latin typeface="Fira Sans"/>
              </a:rPr>
              <a:t>What is the </a:t>
            </a:r>
            <a:r>
              <a:rPr lang="en-US" sz="3200" b="1" dirty="0" smtClean="0">
                <a:solidFill>
                  <a:srgbClr val="525356"/>
                </a:solidFill>
                <a:latin typeface="Fira Sans"/>
              </a:rPr>
              <a:t>Purpose </a:t>
            </a:r>
            <a:r>
              <a:rPr lang="en-US" sz="3200" b="1" dirty="0">
                <a:solidFill>
                  <a:srgbClr val="525356"/>
                </a:solidFill>
                <a:latin typeface="Fira Sans"/>
              </a:rPr>
              <a:t>of the </a:t>
            </a:r>
            <a:r>
              <a:rPr lang="en-US" sz="3200" b="1" dirty="0" smtClean="0">
                <a:solidFill>
                  <a:srgbClr val="525356"/>
                </a:solidFill>
                <a:latin typeface="Fira Sans"/>
              </a:rPr>
              <a:t>Survey?</a:t>
            </a:r>
          </a:p>
          <a:p>
            <a:pPr algn="ctr"/>
            <a:endParaRPr lang="en-US" b="1" i="0" dirty="0">
              <a:solidFill>
                <a:srgbClr val="525356"/>
              </a:solidFill>
              <a:effectLst/>
              <a:latin typeface="Fira Sans"/>
            </a:endParaRPr>
          </a:p>
          <a:p>
            <a:pPr algn="ctr"/>
            <a:r>
              <a:rPr lang="en-US" sz="2800" dirty="0"/>
              <a:t>The primary purpose of the Skyfactor Campus Climate, Safety, and Sexual Assault Assessment is to provide </a:t>
            </a:r>
            <a:r>
              <a:rPr lang="en-US" sz="2800" dirty="0" smtClean="0"/>
              <a:t>BHSU </a:t>
            </a:r>
            <a:r>
              <a:rPr lang="en-US" sz="2800" dirty="0"/>
              <a:t>with information to inform policies, programs, and practices that enhance the campus environment</a:t>
            </a:r>
            <a:r>
              <a:rPr lang="en-US" sz="2800" dirty="0" smtClean="0"/>
              <a:t>.</a:t>
            </a:r>
          </a:p>
          <a:p>
            <a:pPr algn="ctr"/>
            <a:endParaRPr lang="en-US" sz="2800" dirty="0"/>
          </a:p>
          <a:p>
            <a:pPr algn="ctr"/>
            <a:r>
              <a:rPr lang="en-US" sz="2800" dirty="0"/>
              <a:t>This assessment provides campus constituents an opportunity to voice their experiences and perceptions of the campus environment.  I</a:t>
            </a:r>
            <a:r>
              <a:rPr lang="en-US" sz="2800" dirty="0" smtClean="0"/>
              <a:t>t </a:t>
            </a:r>
            <a:r>
              <a:rPr lang="en-US" sz="2800" dirty="0"/>
              <a:t>serves as a conduit for providing feedback to help direct university initiatives. </a:t>
            </a:r>
          </a:p>
          <a:p>
            <a:pPr algn="ctr"/>
            <a:endParaRPr lang="en-US" sz="2800" b="1" dirty="0" smtClean="0">
              <a:solidFill>
                <a:srgbClr val="525356"/>
              </a:solidFill>
              <a:latin typeface="Fira Sans"/>
            </a:endParaRPr>
          </a:p>
          <a:p>
            <a:pPr algn="ctr"/>
            <a:r>
              <a:rPr lang="en-US" sz="2800" dirty="0" smtClean="0">
                <a:solidFill>
                  <a:srgbClr val="525356"/>
                </a:solidFill>
                <a:latin typeface="Fira Sans"/>
              </a:rPr>
              <a:t>The survey will also gather needed information to meet reporting requirements of SD House Bill 1087</a:t>
            </a:r>
            <a:endParaRPr lang="en-US" sz="2800" i="0" dirty="0">
              <a:solidFill>
                <a:srgbClr val="525356"/>
              </a:solidFill>
              <a:effectLst/>
              <a:latin typeface="Fira Sans"/>
            </a:endParaRPr>
          </a:p>
          <a:p>
            <a:pPr algn="ctr"/>
            <a:endParaRPr lang="en-US" sz="2800" b="1" dirty="0" smtClean="0">
              <a:solidFill>
                <a:srgbClr val="525356"/>
              </a:solidFill>
              <a:latin typeface="Fira Sans"/>
            </a:endParaRPr>
          </a:p>
          <a:p>
            <a:endParaRPr lang="en-US" b="1" i="0" dirty="0">
              <a:solidFill>
                <a:srgbClr val="525356"/>
              </a:solidFill>
              <a:effectLst/>
              <a:latin typeface="Fira Sans"/>
            </a:endParaRPr>
          </a:p>
        </p:txBody>
      </p:sp>
    </p:spTree>
    <p:extLst>
      <p:ext uri="{BB962C8B-B14F-4D97-AF65-F5344CB8AC3E}">
        <p14:creationId xmlns:p14="http://schemas.microsoft.com/office/powerpoint/2010/main" val="2108658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004" y="766684"/>
            <a:ext cx="11537342" cy="5693866"/>
          </a:xfrm>
          <a:prstGeom prst="rect">
            <a:avLst/>
          </a:prstGeom>
        </p:spPr>
        <p:txBody>
          <a:bodyPr wrap="square">
            <a:spAutoFit/>
          </a:bodyPr>
          <a:lstStyle/>
          <a:p>
            <a:pPr algn="ctr"/>
            <a:r>
              <a:rPr lang="en-US" sz="2800" b="1" dirty="0">
                <a:solidFill>
                  <a:srgbClr val="525356"/>
                </a:solidFill>
                <a:latin typeface="Fira Sans"/>
              </a:rPr>
              <a:t>The Skyfactor Campus </a:t>
            </a:r>
            <a:r>
              <a:rPr lang="en-US" sz="2800" b="1" dirty="0" smtClean="0">
                <a:solidFill>
                  <a:srgbClr val="525356"/>
                </a:solidFill>
                <a:latin typeface="Fira Sans"/>
              </a:rPr>
              <a:t>Climate Survey</a:t>
            </a:r>
          </a:p>
          <a:p>
            <a:pPr algn="ctr"/>
            <a:r>
              <a:rPr lang="en-US" sz="2800" b="1" dirty="0" smtClean="0">
                <a:solidFill>
                  <a:srgbClr val="525356"/>
                </a:solidFill>
                <a:latin typeface="Fira Sans"/>
              </a:rPr>
              <a:t>Focus on Safety and </a:t>
            </a:r>
            <a:r>
              <a:rPr lang="en-US" sz="2800" b="1" dirty="0">
                <a:solidFill>
                  <a:srgbClr val="525356"/>
                </a:solidFill>
                <a:latin typeface="Fira Sans"/>
              </a:rPr>
              <a:t>Sexual Assault </a:t>
            </a:r>
            <a:r>
              <a:rPr lang="en-US" sz="2800" b="1" dirty="0" smtClean="0">
                <a:solidFill>
                  <a:srgbClr val="525356"/>
                </a:solidFill>
                <a:latin typeface="Fira Sans"/>
              </a:rPr>
              <a:t>Assessment</a:t>
            </a:r>
          </a:p>
          <a:p>
            <a:endParaRPr lang="en-US" sz="2800" dirty="0">
              <a:solidFill>
                <a:srgbClr val="525356"/>
              </a:solidFill>
              <a:latin typeface="Fira Sans"/>
            </a:endParaRPr>
          </a:p>
          <a:p>
            <a:pPr lvl="1">
              <a:buFont typeface="Arial" panose="020B0604020202020204" pitchFamily="34" charset="0"/>
              <a:buChar char="•"/>
            </a:pPr>
            <a:r>
              <a:rPr lang="en-US" sz="2800" dirty="0">
                <a:solidFill>
                  <a:srgbClr val="525356"/>
                </a:solidFill>
                <a:latin typeface="Fira Sans"/>
              </a:rPr>
              <a:t>Perceptions of the campus related to the ability to assess diversity, inclusiveness, visibility, equity, safety, and </a:t>
            </a:r>
            <a:r>
              <a:rPr lang="en-US" sz="2800" dirty="0" smtClean="0">
                <a:solidFill>
                  <a:srgbClr val="525356"/>
                </a:solidFill>
                <a:latin typeface="Fira Sans"/>
              </a:rPr>
              <a:t>treatment</a:t>
            </a:r>
          </a:p>
          <a:p>
            <a:pPr>
              <a:buFont typeface="Arial" panose="020B0604020202020204" pitchFamily="34" charset="0"/>
              <a:buChar char="•"/>
            </a:pPr>
            <a:endParaRPr lang="en-US" sz="2800" dirty="0">
              <a:solidFill>
                <a:srgbClr val="525356"/>
              </a:solidFill>
              <a:latin typeface="Fira Sans"/>
            </a:endParaRPr>
          </a:p>
          <a:p>
            <a:pPr lvl="1">
              <a:buFont typeface="Arial" panose="020B0604020202020204" pitchFamily="34" charset="0"/>
              <a:buChar char="•"/>
            </a:pPr>
            <a:r>
              <a:rPr lang="en-US" sz="2800" dirty="0">
                <a:solidFill>
                  <a:srgbClr val="525356"/>
                </a:solidFill>
                <a:latin typeface="Fira Sans"/>
              </a:rPr>
              <a:t>Personal attitudes and behaviors related to working with people from diverse </a:t>
            </a:r>
            <a:r>
              <a:rPr lang="en-US" sz="2800" dirty="0" smtClean="0">
                <a:solidFill>
                  <a:srgbClr val="525356"/>
                </a:solidFill>
                <a:latin typeface="Fira Sans"/>
              </a:rPr>
              <a:t>backgrounds</a:t>
            </a:r>
          </a:p>
          <a:p>
            <a:pPr>
              <a:buFont typeface="Arial" panose="020B0604020202020204" pitchFamily="34" charset="0"/>
              <a:buChar char="•"/>
            </a:pPr>
            <a:endParaRPr lang="en-US" sz="2800" dirty="0">
              <a:solidFill>
                <a:srgbClr val="525356"/>
              </a:solidFill>
              <a:latin typeface="Fira Sans"/>
            </a:endParaRPr>
          </a:p>
          <a:p>
            <a:pPr lvl="1">
              <a:buFont typeface="Arial" panose="020B0604020202020204" pitchFamily="34" charset="0"/>
              <a:buChar char="•"/>
            </a:pPr>
            <a:r>
              <a:rPr lang="en-US" sz="2800" dirty="0">
                <a:solidFill>
                  <a:srgbClr val="525356"/>
                </a:solidFill>
                <a:latin typeface="Fira Sans"/>
              </a:rPr>
              <a:t>Perceptions of institutional policies, procedures, and training in compliance with Title IX (sexual assault and harassment</a:t>
            </a:r>
            <a:r>
              <a:rPr lang="en-US" sz="2800" dirty="0" smtClean="0">
                <a:solidFill>
                  <a:srgbClr val="525356"/>
                </a:solidFill>
                <a:latin typeface="Fira Sans"/>
              </a:rPr>
              <a:t>)</a:t>
            </a:r>
          </a:p>
          <a:p>
            <a:pPr>
              <a:buFont typeface="Arial" panose="020B0604020202020204" pitchFamily="34" charset="0"/>
              <a:buChar char="•"/>
            </a:pPr>
            <a:endParaRPr lang="en-US" sz="2800" dirty="0">
              <a:solidFill>
                <a:srgbClr val="525356"/>
              </a:solidFill>
              <a:latin typeface="Fira Sans"/>
            </a:endParaRPr>
          </a:p>
          <a:p>
            <a:pPr lvl="1">
              <a:buFont typeface="Arial" panose="020B0604020202020204" pitchFamily="34" charset="0"/>
              <a:buChar char="•"/>
            </a:pPr>
            <a:r>
              <a:rPr lang="en-US" sz="2800" dirty="0">
                <a:solidFill>
                  <a:srgbClr val="525356"/>
                </a:solidFill>
                <a:latin typeface="Fira Sans"/>
              </a:rPr>
              <a:t>Perceptions </a:t>
            </a:r>
            <a:r>
              <a:rPr lang="en-US" sz="2800" dirty="0" smtClean="0">
                <a:solidFill>
                  <a:srgbClr val="525356"/>
                </a:solidFill>
                <a:latin typeface="Fira Sans"/>
              </a:rPr>
              <a:t>of and </a:t>
            </a:r>
            <a:r>
              <a:rPr lang="en-US" sz="2800" dirty="0">
                <a:solidFill>
                  <a:srgbClr val="525356"/>
                </a:solidFill>
                <a:latin typeface="Fira Sans"/>
              </a:rPr>
              <a:t>satisfaction with the institution  </a:t>
            </a:r>
            <a:endParaRPr lang="en-US" sz="2800" b="0" i="0" dirty="0">
              <a:solidFill>
                <a:srgbClr val="525356"/>
              </a:solidFill>
              <a:effectLst/>
              <a:latin typeface="Fira Sans"/>
            </a:endParaRPr>
          </a:p>
        </p:txBody>
      </p:sp>
    </p:spTree>
    <p:extLst>
      <p:ext uri="{BB962C8B-B14F-4D97-AF65-F5344CB8AC3E}">
        <p14:creationId xmlns:p14="http://schemas.microsoft.com/office/powerpoint/2010/main" val="273185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714" y="968793"/>
            <a:ext cx="10829677" cy="4462760"/>
          </a:xfrm>
          <a:prstGeom prst="rect">
            <a:avLst/>
          </a:prstGeom>
        </p:spPr>
        <p:txBody>
          <a:bodyPr wrap="square">
            <a:spAutoFit/>
          </a:bodyPr>
          <a:lstStyle/>
          <a:p>
            <a:pPr algn="ctr"/>
            <a:r>
              <a:rPr lang="en-US" sz="3200" b="1" dirty="0">
                <a:solidFill>
                  <a:srgbClr val="525356"/>
                </a:solidFill>
                <a:latin typeface="Fira Sans"/>
              </a:rPr>
              <a:t>Why was the </a:t>
            </a:r>
            <a:r>
              <a:rPr lang="en-US" sz="3200" b="1" dirty="0" smtClean="0">
                <a:solidFill>
                  <a:srgbClr val="525356"/>
                </a:solidFill>
                <a:latin typeface="Fira Sans"/>
              </a:rPr>
              <a:t>Survey Selected?</a:t>
            </a:r>
          </a:p>
          <a:p>
            <a:pPr algn="ctr"/>
            <a:endParaRPr lang="en-US" sz="2800" b="1" dirty="0">
              <a:solidFill>
                <a:srgbClr val="525356"/>
              </a:solidFill>
              <a:latin typeface="Fira Sans"/>
            </a:endParaRPr>
          </a:p>
          <a:p>
            <a:pPr algn="ctr"/>
            <a:r>
              <a:rPr lang="en-US" sz="2800" dirty="0">
                <a:solidFill>
                  <a:srgbClr val="525356"/>
                </a:solidFill>
                <a:latin typeface="Fira Sans"/>
              </a:rPr>
              <a:t>The Campus Climate committee reviewed several national campus climate surveys.  After a review of the surveys, the committee found that Skyfactor had many capabilities that were important.  This included a survey for students and employees; meeting Title IX recommendations; a flexible administration timeline; add additional questions; peer comparisons and national benchmarks; reporting features. In addition, by using a third party vendor, the company provides an additional layer of data confidentiality.</a:t>
            </a:r>
            <a:endParaRPr lang="en-US" sz="2800" b="0" i="0" dirty="0">
              <a:solidFill>
                <a:srgbClr val="525356"/>
              </a:solidFill>
              <a:effectLst/>
              <a:latin typeface="Fira Sans"/>
            </a:endParaRPr>
          </a:p>
        </p:txBody>
      </p:sp>
    </p:spTree>
    <p:extLst>
      <p:ext uri="{BB962C8B-B14F-4D97-AF65-F5344CB8AC3E}">
        <p14:creationId xmlns:p14="http://schemas.microsoft.com/office/powerpoint/2010/main" val="353677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446" y="1051634"/>
            <a:ext cx="10909189" cy="4893647"/>
          </a:xfrm>
          <a:prstGeom prst="rect">
            <a:avLst/>
          </a:prstGeom>
        </p:spPr>
        <p:txBody>
          <a:bodyPr wrap="square">
            <a:spAutoFit/>
          </a:bodyPr>
          <a:lstStyle/>
          <a:p>
            <a:pPr algn="ctr"/>
            <a:r>
              <a:rPr lang="en-US" sz="3200" b="1" dirty="0">
                <a:solidFill>
                  <a:srgbClr val="525356"/>
                </a:solidFill>
                <a:latin typeface="Fira Sans"/>
              </a:rPr>
              <a:t>Who can take the survey?</a:t>
            </a:r>
          </a:p>
          <a:p>
            <a:pPr algn="ctr"/>
            <a:r>
              <a:rPr lang="en-US" sz="2800" dirty="0" smtClean="0">
                <a:solidFill>
                  <a:srgbClr val="525356"/>
                </a:solidFill>
                <a:latin typeface="Fira Sans"/>
              </a:rPr>
              <a:t>On April 2, 2020, the </a:t>
            </a:r>
            <a:r>
              <a:rPr lang="en-US" sz="2800" dirty="0">
                <a:solidFill>
                  <a:srgbClr val="525356"/>
                </a:solidFill>
                <a:latin typeface="Fira Sans"/>
              </a:rPr>
              <a:t>surveys will be </a:t>
            </a:r>
            <a:r>
              <a:rPr lang="en-US" sz="2800" dirty="0" smtClean="0">
                <a:solidFill>
                  <a:srgbClr val="525356"/>
                </a:solidFill>
                <a:latin typeface="Fira Sans"/>
              </a:rPr>
              <a:t>sent</a:t>
            </a:r>
            <a:r>
              <a:rPr lang="en-US" sz="2800" i="1" dirty="0">
                <a:solidFill>
                  <a:srgbClr val="FF0000"/>
                </a:solidFill>
                <a:latin typeface="Fira Sans"/>
              </a:rPr>
              <a:t> </a:t>
            </a:r>
            <a:r>
              <a:rPr lang="en-US" sz="2800" dirty="0" smtClean="0">
                <a:solidFill>
                  <a:srgbClr val="525356"/>
                </a:solidFill>
                <a:latin typeface="Fira Sans"/>
              </a:rPr>
              <a:t>to </a:t>
            </a:r>
            <a:r>
              <a:rPr lang="en-US" sz="2800" dirty="0">
                <a:solidFill>
                  <a:srgbClr val="525356"/>
                </a:solidFill>
                <a:latin typeface="Fira Sans"/>
              </a:rPr>
              <a:t>the following:</a:t>
            </a:r>
          </a:p>
          <a:p>
            <a:endParaRPr lang="en-US" sz="2800" b="1" dirty="0" smtClean="0">
              <a:solidFill>
                <a:srgbClr val="525356"/>
              </a:solidFill>
              <a:latin typeface="Fira Sans"/>
            </a:endParaRPr>
          </a:p>
          <a:p>
            <a:r>
              <a:rPr lang="en-US" sz="2800" b="1" dirty="0" smtClean="0">
                <a:solidFill>
                  <a:srgbClr val="525356"/>
                </a:solidFill>
                <a:latin typeface="Fira Sans"/>
              </a:rPr>
              <a:t>Student </a:t>
            </a:r>
            <a:r>
              <a:rPr lang="en-US" sz="2800" b="1" dirty="0">
                <a:solidFill>
                  <a:srgbClr val="525356"/>
                </a:solidFill>
                <a:latin typeface="Fira Sans"/>
              </a:rPr>
              <a:t>survey</a:t>
            </a:r>
            <a:endParaRPr lang="en-US" sz="2800" dirty="0">
              <a:solidFill>
                <a:srgbClr val="525356"/>
              </a:solidFill>
              <a:latin typeface="Fira Sans"/>
            </a:endParaRPr>
          </a:p>
          <a:p>
            <a:pPr lvl="1">
              <a:buFont typeface="Arial" panose="020B0604020202020204" pitchFamily="34" charset="0"/>
              <a:buChar char="•"/>
            </a:pPr>
            <a:r>
              <a:rPr lang="en-US" sz="2800" dirty="0">
                <a:solidFill>
                  <a:srgbClr val="525356"/>
                </a:solidFill>
                <a:latin typeface="Fira Sans"/>
              </a:rPr>
              <a:t>Degree seeking undergraduate students</a:t>
            </a:r>
          </a:p>
          <a:p>
            <a:pPr lvl="1">
              <a:buFont typeface="Arial" panose="020B0604020202020204" pitchFamily="34" charset="0"/>
              <a:buChar char="•"/>
            </a:pPr>
            <a:r>
              <a:rPr lang="en-US" sz="2800" dirty="0">
                <a:solidFill>
                  <a:srgbClr val="525356"/>
                </a:solidFill>
                <a:latin typeface="Fira Sans"/>
              </a:rPr>
              <a:t>Graduate Students</a:t>
            </a:r>
          </a:p>
          <a:p>
            <a:pPr lvl="1">
              <a:buFont typeface="Arial" panose="020B0604020202020204" pitchFamily="34" charset="0"/>
              <a:buChar char="•"/>
            </a:pPr>
            <a:r>
              <a:rPr lang="en-US" sz="2800" dirty="0">
                <a:solidFill>
                  <a:srgbClr val="525356"/>
                </a:solidFill>
                <a:latin typeface="Fira Sans"/>
              </a:rPr>
              <a:t>Non-degree seeking students</a:t>
            </a:r>
          </a:p>
          <a:p>
            <a:pPr lvl="1">
              <a:buFont typeface="Arial" panose="020B0604020202020204" pitchFamily="34" charset="0"/>
              <a:buChar char="•"/>
            </a:pPr>
            <a:r>
              <a:rPr lang="en-US" sz="2800" dirty="0">
                <a:solidFill>
                  <a:srgbClr val="525356"/>
                </a:solidFill>
                <a:latin typeface="Fira Sans"/>
              </a:rPr>
              <a:t>Excluding dual credit and concurrent enrollment (HS students)</a:t>
            </a:r>
          </a:p>
          <a:p>
            <a:endParaRPr lang="en-US" sz="2800" b="1" dirty="0" smtClean="0">
              <a:solidFill>
                <a:srgbClr val="525356"/>
              </a:solidFill>
              <a:latin typeface="Fira Sans"/>
            </a:endParaRPr>
          </a:p>
          <a:p>
            <a:r>
              <a:rPr lang="en-US" sz="2800" b="1" dirty="0" smtClean="0">
                <a:solidFill>
                  <a:srgbClr val="525356"/>
                </a:solidFill>
                <a:latin typeface="Fira Sans"/>
              </a:rPr>
              <a:t>Faculty/Staff </a:t>
            </a:r>
            <a:r>
              <a:rPr lang="en-US" sz="2800" b="1" dirty="0">
                <a:solidFill>
                  <a:srgbClr val="525356"/>
                </a:solidFill>
                <a:latin typeface="Fira Sans"/>
              </a:rPr>
              <a:t>survey (primary role)</a:t>
            </a:r>
            <a:endParaRPr lang="en-US" sz="2800" dirty="0">
              <a:solidFill>
                <a:srgbClr val="525356"/>
              </a:solidFill>
              <a:latin typeface="Fira Sans"/>
            </a:endParaRPr>
          </a:p>
          <a:p>
            <a:pPr lvl="1">
              <a:buFont typeface="Arial" panose="020B0604020202020204" pitchFamily="34" charset="0"/>
              <a:buChar char="•"/>
            </a:pPr>
            <a:r>
              <a:rPr lang="en-US" sz="2800" dirty="0">
                <a:solidFill>
                  <a:srgbClr val="525356"/>
                </a:solidFill>
                <a:latin typeface="Fira Sans"/>
              </a:rPr>
              <a:t>Permanent (full-time or part-time) Employees</a:t>
            </a:r>
            <a:endParaRPr lang="en-US" sz="2800" b="0" i="0" dirty="0">
              <a:solidFill>
                <a:srgbClr val="525356"/>
              </a:solidFill>
              <a:effectLst/>
              <a:latin typeface="Fira Sans"/>
            </a:endParaRPr>
          </a:p>
        </p:txBody>
      </p:sp>
    </p:spTree>
    <p:extLst>
      <p:ext uri="{BB962C8B-B14F-4D97-AF65-F5344CB8AC3E}">
        <p14:creationId xmlns:p14="http://schemas.microsoft.com/office/powerpoint/2010/main" val="2482638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955" y="636104"/>
            <a:ext cx="11688417" cy="5724644"/>
          </a:xfrm>
          <a:prstGeom prst="rect">
            <a:avLst/>
          </a:prstGeom>
        </p:spPr>
        <p:txBody>
          <a:bodyPr wrap="square">
            <a:spAutoFit/>
          </a:bodyPr>
          <a:lstStyle/>
          <a:p>
            <a:pPr algn="ctr"/>
            <a:r>
              <a:rPr lang="en-US" sz="3200" b="1" dirty="0">
                <a:solidFill>
                  <a:srgbClr val="525356"/>
                </a:solidFill>
                <a:latin typeface="Fira Sans"/>
              </a:rPr>
              <a:t>Survey </a:t>
            </a:r>
            <a:r>
              <a:rPr lang="en-US" sz="3200" b="1" dirty="0" smtClean="0">
                <a:solidFill>
                  <a:srgbClr val="525356"/>
                </a:solidFill>
                <a:latin typeface="Fira Sans"/>
              </a:rPr>
              <a:t>Data and Reports</a:t>
            </a:r>
          </a:p>
          <a:p>
            <a:pPr algn="ctr"/>
            <a:endParaRPr lang="en-US" sz="3200" dirty="0">
              <a:solidFill>
                <a:srgbClr val="525356"/>
              </a:solidFill>
              <a:latin typeface="Fira Sans"/>
            </a:endParaRPr>
          </a:p>
          <a:p>
            <a:pPr marL="342900" indent="-342900">
              <a:buFont typeface="Arial" panose="020B0604020202020204" pitchFamily="34" charset="0"/>
              <a:buChar char="•"/>
            </a:pPr>
            <a:r>
              <a:rPr lang="en-US" sz="2400" dirty="0">
                <a:solidFill>
                  <a:srgbClr val="525356"/>
                </a:solidFill>
                <a:latin typeface="Fira Sans"/>
              </a:rPr>
              <a:t>The Campus Climate data will be collected and stored by a third party vendor (Skyfactor).  </a:t>
            </a:r>
            <a:r>
              <a:rPr lang="en-US" sz="2400" dirty="0" smtClean="0">
                <a:solidFill>
                  <a:srgbClr val="525356"/>
                </a:solidFill>
                <a:latin typeface="Fira Sans"/>
              </a:rPr>
              <a:t>BHSU </a:t>
            </a:r>
            <a:r>
              <a:rPr lang="en-US" sz="2400" dirty="0">
                <a:solidFill>
                  <a:srgbClr val="525356"/>
                </a:solidFill>
                <a:latin typeface="Fira Sans"/>
              </a:rPr>
              <a:t>does not receive the data until approximately 6 months after the survey administration has ended. </a:t>
            </a:r>
          </a:p>
          <a:p>
            <a:endParaRPr lang="en-US" sz="1000" dirty="0" smtClean="0">
              <a:solidFill>
                <a:srgbClr val="525356"/>
              </a:solidFill>
              <a:latin typeface="Fira Sans"/>
            </a:endParaRPr>
          </a:p>
          <a:p>
            <a:pPr marL="342900" indent="-342900">
              <a:buFont typeface="Arial" panose="020B0604020202020204" pitchFamily="34" charset="0"/>
              <a:buChar char="•"/>
            </a:pPr>
            <a:r>
              <a:rPr lang="en-US" sz="2400" dirty="0" smtClean="0">
                <a:latin typeface="Fira Sans"/>
              </a:rPr>
              <a:t>The </a:t>
            </a:r>
            <a:r>
              <a:rPr lang="en-US" sz="2400" dirty="0">
                <a:latin typeface="Fira Sans"/>
              </a:rPr>
              <a:t>Executive Report will be released in Fall semester.</a:t>
            </a:r>
          </a:p>
          <a:p>
            <a:endParaRPr lang="en-US" sz="1000" dirty="0" smtClean="0">
              <a:latin typeface="Fira Sans"/>
            </a:endParaRPr>
          </a:p>
          <a:p>
            <a:pPr marL="342900" indent="-342900">
              <a:buFont typeface="Arial" panose="020B0604020202020204" pitchFamily="34" charset="0"/>
              <a:buChar char="•"/>
            </a:pPr>
            <a:r>
              <a:rPr lang="en-US" sz="2400" dirty="0" smtClean="0">
                <a:latin typeface="Fira Sans"/>
              </a:rPr>
              <a:t>Reports </a:t>
            </a:r>
            <a:r>
              <a:rPr lang="en-US" sz="2400" dirty="0">
                <a:latin typeface="Fira Sans"/>
              </a:rPr>
              <a:t>and presentations will use aggregate (summary) data.  Efforts will be taken to protect participants’ confidential and private information</a:t>
            </a:r>
            <a:r>
              <a:rPr lang="en-US" sz="2400" dirty="0" smtClean="0">
                <a:latin typeface="Fira Sans"/>
              </a:rPr>
              <a:t>.</a:t>
            </a:r>
          </a:p>
          <a:p>
            <a:endParaRPr lang="en-US" sz="1000" dirty="0">
              <a:latin typeface="Fira Sans"/>
            </a:endParaRPr>
          </a:p>
          <a:p>
            <a:pPr marL="342900" indent="-342900">
              <a:buFont typeface="Arial" panose="020B0604020202020204" pitchFamily="34" charset="0"/>
              <a:buChar char="•"/>
            </a:pPr>
            <a:r>
              <a:rPr lang="en-US" sz="2400" dirty="0">
                <a:latin typeface="Fira Sans"/>
              </a:rPr>
              <a:t>Because of our shared governance commitment, it is our hope that the survey data is used by a variety of campus constituents </a:t>
            </a:r>
            <a:r>
              <a:rPr lang="en-US" sz="2400" dirty="0" smtClean="0">
                <a:latin typeface="Fira Sans"/>
              </a:rPr>
              <a:t>and </a:t>
            </a:r>
            <a:r>
              <a:rPr lang="en-US" sz="2400" dirty="0">
                <a:latin typeface="Fira Sans"/>
              </a:rPr>
              <a:t>leadership to make institutional improvements and direct strategic university initiatives and create a welcoming campus climate for all stakeholders.</a:t>
            </a:r>
            <a:endParaRPr lang="en-US" sz="2400" b="0" i="0" dirty="0">
              <a:solidFill>
                <a:srgbClr val="525356"/>
              </a:solidFill>
              <a:effectLst/>
              <a:latin typeface="Fira Sans"/>
            </a:endParaRPr>
          </a:p>
          <a:p>
            <a:endParaRPr lang="en-US" b="0" i="0" dirty="0">
              <a:solidFill>
                <a:srgbClr val="525356"/>
              </a:solidFill>
              <a:effectLst/>
              <a:latin typeface="Fira Sans"/>
            </a:endParaRPr>
          </a:p>
        </p:txBody>
      </p:sp>
    </p:spTree>
    <p:extLst>
      <p:ext uri="{BB962C8B-B14F-4D97-AF65-F5344CB8AC3E}">
        <p14:creationId xmlns:p14="http://schemas.microsoft.com/office/powerpoint/2010/main" val="307648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tU.potx" id="{65C1DD62-552B-43B5-A2F6-7A3E295AE97F}" vid="{E4126441-CEFF-4554-99ED-C86D228FF252}"/>
    </a:ext>
  </a:extLst>
</a:theme>
</file>

<file path=docProps/app.xml><?xml version="1.0" encoding="utf-8"?>
<Properties xmlns="http://schemas.openxmlformats.org/officeDocument/2006/extended-properties" xmlns:vt="http://schemas.openxmlformats.org/officeDocument/2006/docPropsVTypes">
  <Template>SotU</Template>
  <TotalTime>62</TotalTime>
  <Words>548</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Fira Sans</vt:lpstr>
      <vt:lpstr>Office Theme</vt:lpstr>
      <vt:lpstr>PowerPoint Presentation</vt:lpstr>
      <vt:lpstr>Campus Climate Survey faculty  staff   students spring 2020 </vt:lpstr>
      <vt:lpstr>Campus Climate Defined  “the current attitudes, behaviors and standards of faculty, staff, administrators and students concerning the level of respect for individual needs, abilities and potential.”   How students experience their campus environment impacts both learning and developmental outcomes, and discriminatory environments have a negative effect on student learning.    With respect to faculty and staff, a healthy working environment enhances the personal and professional development for those in the workplace.   Dr. Sue Rankin, scholar and consultant for Michigan State University</vt:lpstr>
      <vt:lpstr>PowerPoint Presentation</vt:lpstr>
      <vt:lpstr>PowerPoint Presentation</vt:lpstr>
      <vt:lpstr>PowerPoint Presentation</vt:lpstr>
      <vt:lpstr>PowerPoint Presentation</vt:lpstr>
      <vt:lpstr>PowerPoint Presentation</vt:lpstr>
    </vt:vector>
  </TitlesOfParts>
  <Company>Black Hills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Shippy, Ryan</dc:creator>
  <cp:lastModifiedBy>Isaacson, Michael</cp:lastModifiedBy>
  <cp:revision>17</cp:revision>
  <dcterms:created xsi:type="dcterms:W3CDTF">2016-10-27T21:52:39Z</dcterms:created>
  <dcterms:modified xsi:type="dcterms:W3CDTF">2020-03-27T06:01:09Z</dcterms:modified>
</cp:coreProperties>
</file>