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257" r:id="rId2"/>
    <p:sldId id="263" r:id="rId3"/>
    <p:sldId id="258" r:id="rId4"/>
    <p:sldId id="265" r:id="rId5"/>
    <p:sldId id="271" r:id="rId6"/>
    <p:sldId id="272" r:id="rId7"/>
    <p:sldId id="266"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8" r:id="rId33"/>
    <p:sldId id="29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9911" autoAdjust="0"/>
  </p:normalViewPr>
  <p:slideViewPr>
    <p:cSldViewPr snapToGrid="0">
      <p:cViewPr varScale="1">
        <p:scale>
          <a:sx n="80" d="100"/>
          <a:sy n="80" d="100"/>
        </p:scale>
        <p:origin x="136" y="52"/>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5/10/2021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5/10/2021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2</a:t>
            </a:fld>
            <a:endParaRPr lang="en-US" dirty="0"/>
          </a:p>
        </p:txBody>
      </p:sp>
    </p:spTree>
    <p:extLst>
      <p:ext uri="{BB962C8B-B14F-4D97-AF65-F5344CB8AC3E}">
        <p14:creationId xmlns:p14="http://schemas.microsoft.com/office/powerpoint/2010/main" val="90865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13</a:t>
            </a:fld>
            <a:endParaRPr lang="en-US" dirty="0"/>
          </a:p>
        </p:txBody>
      </p:sp>
    </p:spTree>
    <p:extLst>
      <p:ext uri="{BB962C8B-B14F-4D97-AF65-F5344CB8AC3E}">
        <p14:creationId xmlns:p14="http://schemas.microsoft.com/office/powerpoint/2010/main" val="108535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5/10/2021</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5/10/2021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5/10/2021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5/10/2021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smtClean="0"/>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5/10/2021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5/10/2021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5/10/2021</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5/10/2021</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5/10/2021</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5/10/2021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5/10/2021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5/10/2021</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Best Practices…</a:t>
            </a:r>
            <a:br>
              <a:rPr lang="en-US" dirty="0" smtClean="0"/>
            </a:br>
            <a:r>
              <a:rPr lang="en-US" dirty="0" smtClean="0"/>
              <a:t>Protecting Minors </a:t>
            </a:r>
            <a:r>
              <a:rPr lang="en-US" dirty="0" smtClean="0"/>
              <a:t>on Campus</a:t>
            </a:r>
            <a:endParaRPr lang="en-US" dirty="0"/>
          </a:p>
        </p:txBody>
      </p:sp>
      <p:sp>
        <p:nvSpPr>
          <p:cNvPr id="3" name="Subtitle 2"/>
          <p:cNvSpPr>
            <a:spLocks noGrp="1"/>
          </p:cNvSpPr>
          <p:nvPr>
            <p:ph type="subTitle" idx="1"/>
          </p:nvPr>
        </p:nvSpPr>
        <p:spPr/>
        <p:txBody>
          <a:bodyPr/>
          <a:lstStyle/>
          <a:p>
            <a:r>
              <a:rPr lang="en-US" dirty="0"/>
              <a:t>Presented by</a:t>
            </a:r>
          </a:p>
          <a:p>
            <a:r>
              <a:rPr lang="en-US" sz="2800" dirty="0" smtClean="0"/>
              <a:t>Mike Isaacson</a:t>
            </a:r>
          </a:p>
          <a:p>
            <a:r>
              <a:rPr lang="en-US" sz="2800" dirty="0" smtClean="0"/>
              <a:t>BHSU Title </a:t>
            </a:r>
            <a:r>
              <a:rPr lang="en-US" sz="2800" dirty="0" smtClean="0"/>
              <a:t>IX-EO Coordinator</a:t>
            </a:r>
            <a:endParaRPr lang="en-US" sz="2800" dirty="0"/>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Informed Participants are Safer Participants</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Training your staff is not enough; you must also train participants</a:t>
            </a:r>
            <a:r>
              <a:rPr lang="en-US" dirty="0" smtClean="0"/>
              <a:t>.</a:t>
            </a:r>
          </a:p>
          <a:p>
            <a:pPr marL="109728" indent="0">
              <a:buNone/>
            </a:pPr>
            <a:endParaRPr lang="en-US" sz="1600" dirty="0"/>
          </a:p>
          <a:p>
            <a:pPr lvl="0"/>
            <a:r>
              <a:rPr lang="en-US" dirty="0"/>
              <a:t>Make sure participants in programs for minors understand the rules of conduct and know how to report misconduct. </a:t>
            </a:r>
            <a:endParaRPr lang="en-US" dirty="0" smtClean="0"/>
          </a:p>
          <a:p>
            <a:pPr lvl="0"/>
            <a:endParaRPr lang="en-US" sz="1600" dirty="0"/>
          </a:p>
          <a:p>
            <a:pPr lvl="0"/>
            <a:r>
              <a:rPr lang="en-US" dirty="0"/>
              <a:t>Orient students on how to be safe on campus, including how to avoid crimes, what to do in an emergency, how to contact security and any other safety rules that may be helpful while participating in the program.</a:t>
            </a:r>
          </a:p>
        </p:txBody>
      </p:sp>
    </p:spTree>
    <p:extLst>
      <p:ext uri="{BB962C8B-B14F-4D97-AF65-F5344CB8AC3E}">
        <p14:creationId xmlns:p14="http://schemas.microsoft.com/office/powerpoint/2010/main" val="176146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Kids will be Kids</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No matter how much training you provide minor participants, their inexperience, curiosity, and sense of invincibility may get them into unexpected situations. Provide proper supervision, particularly in residential settings, and set curfews when appropriate to help protect participants</a:t>
            </a:r>
            <a:r>
              <a:rPr lang="en-US" dirty="0" smtClean="0"/>
              <a:t>.</a:t>
            </a:r>
            <a:endParaRPr lang="en-US" dirty="0"/>
          </a:p>
        </p:txBody>
      </p:sp>
    </p:spTree>
    <p:extLst>
      <p:ext uri="{BB962C8B-B14F-4D97-AF65-F5344CB8AC3E}">
        <p14:creationId xmlns:p14="http://schemas.microsoft.com/office/powerpoint/2010/main" val="562738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 When in Doubt, Report</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The law requires that certain misconduct must be reported. South Dakotans have a legal obligation to report felonies to law enforcement. Additionally, all BHSU employees have a mandatory duty to report. </a:t>
            </a:r>
            <a:r>
              <a:rPr lang="en-US" b="1" dirty="0"/>
              <a:t>Responsible Employees</a:t>
            </a:r>
            <a:r>
              <a:rPr lang="en-US" dirty="0"/>
              <a:t> must immediately report </a:t>
            </a:r>
            <a:r>
              <a:rPr lang="en-US" b="1" i="1" dirty="0"/>
              <a:t>harassment</a:t>
            </a:r>
            <a:r>
              <a:rPr lang="en-US" dirty="0"/>
              <a:t> and </a:t>
            </a:r>
            <a:r>
              <a:rPr lang="en-US" b="1" i="1" dirty="0"/>
              <a:t>discrimination</a:t>
            </a:r>
            <a:r>
              <a:rPr lang="en-US" dirty="0"/>
              <a:t> to the Title IX Coordinator. </a:t>
            </a:r>
          </a:p>
        </p:txBody>
      </p:sp>
    </p:spTree>
    <p:extLst>
      <p:ext uri="{BB962C8B-B14F-4D97-AF65-F5344CB8AC3E}">
        <p14:creationId xmlns:p14="http://schemas.microsoft.com/office/powerpoint/2010/main" val="2250659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Best </a:t>
            </a:r>
            <a:r>
              <a:rPr lang="en-US" b="1" dirty="0"/>
              <a:t>Practices</a:t>
            </a:r>
            <a:br>
              <a:rPr lang="en-US" b="1" dirty="0"/>
            </a:br>
            <a:r>
              <a:rPr lang="en-US" b="1" dirty="0"/>
              <a:t>Protecting Minors on Campus</a:t>
            </a:r>
            <a:r>
              <a:rPr lang="en-US" dirty="0"/>
              <a:t/>
            </a:r>
            <a:br>
              <a:rPr lang="en-US" dirty="0"/>
            </a:br>
            <a:endParaRPr lang="en-US" b="1" dirty="0"/>
          </a:p>
        </p:txBody>
      </p:sp>
    </p:spTree>
    <p:extLst>
      <p:ext uri="{BB962C8B-B14F-4D97-AF65-F5344CB8AC3E}">
        <p14:creationId xmlns:p14="http://schemas.microsoft.com/office/powerpoint/2010/main" val="248439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endParaRPr lang="en-US" dirty="0"/>
          </a:p>
        </p:txBody>
      </p:sp>
      <p:sp>
        <p:nvSpPr>
          <p:cNvPr id="3" name="Text Placeholder 2"/>
          <p:cNvSpPr>
            <a:spLocks noGrp="1"/>
          </p:cNvSpPr>
          <p:nvPr>
            <p:ph idx="1"/>
          </p:nvPr>
        </p:nvSpPr>
        <p:spPr/>
        <p:txBody>
          <a:bodyPr>
            <a:normAutofit/>
          </a:bodyPr>
          <a:lstStyle/>
          <a:p>
            <a:pPr marL="109728" indent="0">
              <a:buNone/>
            </a:pPr>
            <a:r>
              <a:rPr lang="en-US" dirty="0"/>
              <a:t>The purpose of this training is to protect minors (any person under the age of 18) on Black Hills State University’s premises or those involved in University sponsored programs by providing guidance on Title IX </a:t>
            </a:r>
            <a:r>
              <a:rPr lang="en-US" i="1" dirty="0"/>
              <a:t>Best Practices</a:t>
            </a:r>
            <a:r>
              <a:rPr lang="en-US" dirty="0"/>
              <a:t> and reporting requirements for minors on campus. </a:t>
            </a:r>
          </a:p>
        </p:txBody>
      </p:sp>
    </p:spTree>
    <p:extLst>
      <p:ext uri="{BB962C8B-B14F-4D97-AF65-F5344CB8AC3E}">
        <p14:creationId xmlns:p14="http://schemas.microsoft.com/office/powerpoint/2010/main" val="2924163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Must </a:t>
            </a:r>
            <a:r>
              <a:rPr lang="en-US" b="1" dirty="0" smtClean="0"/>
              <a:t>Comply?</a:t>
            </a:r>
            <a:endParaRPr lang="en-US" dirty="0"/>
          </a:p>
        </p:txBody>
      </p:sp>
      <p:sp>
        <p:nvSpPr>
          <p:cNvPr id="3" name="Content Placeholder 2"/>
          <p:cNvSpPr>
            <a:spLocks noGrp="1"/>
          </p:cNvSpPr>
          <p:nvPr>
            <p:ph idx="1"/>
          </p:nvPr>
        </p:nvSpPr>
        <p:spPr/>
        <p:txBody>
          <a:bodyPr>
            <a:normAutofit fontScale="85000" lnSpcReduction="10000"/>
          </a:bodyPr>
          <a:lstStyle/>
          <a:p>
            <a:pPr marL="109728" indent="0">
              <a:buNone/>
            </a:pPr>
            <a:r>
              <a:rPr lang="en-US" i="1" dirty="0"/>
              <a:t>Best Practices</a:t>
            </a:r>
            <a:r>
              <a:rPr lang="en-US" dirty="0"/>
              <a:t> for minors on campus at BHSU affects all units of the university, such as athletic camps, academic camps, and other programs, and similar activities intended for minors. Specifically, </a:t>
            </a:r>
            <a:r>
              <a:rPr lang="en-US" i="1" dirty="0"/>
              <a:t>Best Practices</a:t>
            </a:r>
            <a:r>
              <a:rPr lang="en-US" dirty="0"/>
              <a:t> apply to all adults who: </a:t>
            </a:r>
            <a:endParaRPr lang="en-US" dirty="0" smtClean="0"/>
          </a:p>
          <a:p>
            <a:pPr marL="109728" indent="0">
              <a:buNone/>
            </a:pPr>
            <a:endParaRPr lang="en-US" sz="1700" dirty="0"/>
          </a:p>
          <a:p>
            <a:pPr lvl="0"/>
            <a:r>
              <a:rPr lang="en-US" dirty="0"/>
              <a:t>Interact with children or work in programs that take place on university land or </a:t>
            </a:r>
            <a:r>
              <a:rPr lang="en-US" dirty="0" smtClean="0"/>
              <a:t>facilities</a:t>
            </a:r>
          </a:p>
          <a:p>
            <a:pPr lvl="0"/>
            <a:endParaRPr lang="en-US" sz="1700" dirty="0"/>
          </a:p>
          <a:p>
            <a:pPr lvl="0"/>
            <a:r>
              <a:rPr lang="en-US" dirty="0"/>
              <a:t>Work under the authority and direction of </a:t>
            </a:r>
            <a:r>
              <a:rPr lang="en-US" dirty="0" smtClean="0"/>
              <a:t>BHSU</a:t>
            </a:r>
          </a:p>
          <a:p>
            <a:pPr lvl="0"/>
            <a:endParaRPr lang="en-US" sz="1900" dirty="0"/>
          </a:p>
          <a:p>
            <a:pPr lvl="0"/>
            <a:r>
              <a:rPr lang="en-US" dirty="0"/>
              <a:t>Work as BHSU employees and who interact with or employ minors</a:t>
            </a:r>
            <a:r>
              <a:rPr lang="en-US" dirty="0" smtClean="0"/>
              <a:t>.</a:t>
            </a:r>
          </a:p>
          <a:p>
            <a:pPr lvl="0"/>
            <a:endParaRPr lang="en-US" sz="1900" dirty="0"/>
          </a:p>
          <a:p>
            <a:pPr lvl="0"/>
            <a:r>
              <a:rPr lang="en-US" dirty="0"/>
              <a:t>For the purposes of the training and this document, adults who interact with minors as part of an activity or program are referred to as “program staff member.” </a:t>
            </a:r>
          </a:p>
        </p:txBody>
      </p:sp>
    </p:spTree>
    <p:extLst>
      <p:ext uri="{BB962C8B-B14F-4D97-AF65-F5344CB8AC3E}">
        <p14:creationId xmlns:p14="http://schemas.microsoft.com/office/powerpoint/2010/main" val="3500767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Training Objectives</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After completing this training, you will be able to</a:t>
            </a:r>
            <a:r>
              <a:rPr lang="en-US" dirty="0" smtClean="0"/>
              <a:t>:</a:t>
            </a:r>
          </a:p>
          <a:p>
            <a:pPr marL="109728" indent="0">
              <a:buNone/>
            </a:pPr>
            <a:endParaRPr lang="en-US" sz="1600" dirty="0"/>
          </a:p>
          <a:p>
            <a:pPr lvl="0"/>
            <a:r>
              <a:rPr lang="en-US" dirty="0"/>
              <a:t>Protect minors who participate in activities and </a:t>
            </a:r>
            <a:r>
              <a:rPr lang="en-US" dirty="0" smtClean="0"/>
              <a:t>programs</a:t>
            </a:r>
          </a:p>
          <a:p>
            <a:pPr lvl="0"/>
            <a:endParaRPr lang="en-US" sz="1600" dirty="0"/>
          </a:p>
          <a:p>
            <a:pPr lvl="0"/>
            <a:r>
              <a:rPr lang="en-US" dirty="0"/>
              <a:t>Understand what constitutes </a:t>
            </a:r>
            <a:r>
              <a:rPr lang="en-US" b="1" i="1" dirty="0"/>
              <a:t>sexual </a:t>
            </a:r>
            <a:r>
              <a:rPr lang="en-US" b="1" i="1" dirty="0" smtClean="0"/>
              <a:t>harassment</a:t>
            </a:r>
          </a:p>
          <a:p>
            <a:pPr lvl="0"/>
            <a:endParaRPr lang="en-US" sz="1600" dirty="0"/>
          </a:p>
          <a:p>
            <a:pPr lvl="0"/>
            <a:r>
              <a:rPr lang="en-US" dirty="0"/>
              <a:t>Act as a positive role model and avoid putting yourself in a risky situation </a:t>
            </a:r>
          </a:p>
        </p:txBody>
      </p:sp>
    </p:spTree>
    <p:extLst>
      <p:ext uri="{BB962C8B-B14F-4D97-AF65-F5344CB8AC3E}">
        <p14:creationId xmlns:p14="http://schemas.microsoft.com/office/powerpoint/2010/main" val="359388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Facts about Sexual Abuse</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Most people consider child sexual abuse to be unacceptable behavior. At the same time, </a:t>
            </a:r>
            <a:r>
              <a:rPr lang="en-US" u="sng" dirty="0"/>
              <a:t>one in four girls and one in six boys</a:t>
            </a:r>
            <a:r>
              <a:rPr lang="en-US" dirty="0"/>
              <a:t> experience sexual abuse before their eighteenth birthday. Therefore, we have to assume that child sexual abuse is happening to both boys and girls in our community today. Sexual abuse thrives in an environment where adults are inattentive, in denial, or afraid to take action. We must actively work to prevent it. We must take steps to create a safe environment for children. The earlier that abuse is caught, the better the chance of recovery for the child. </a:t>
            </a:r>
          </a:p>
        </p:txBody>
      </p:sp>
    </p:spTree>
    <p:extLst>
      <p:ext uri="{BB962C8B-B14F-4D97-AF65-F5344CB8AC3E}">
        <p14:creationId xmlns:p14="http://schemas.microsoft.com/office/powerpoint/2010/main" val="3858943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Sexual Abuse?</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Sexual abuse is any sexual act between an adult and a child or between two children when one exerts power over the other. </a:t>
            </a:r>
            <a:endParaRPr lang="en-US" sz="2400" dirty="0"/>
          </a:p>
          <a:p>
            <a:pPr lvl="0"/>
            <a:r>
              <a:rPr lang="en-US" dirty="0"/>
              <a:t>There can be no case of a consensual act between an adult and a child due to the inherent power dynamic. </a:t>
            </a:r>
            <a:endParaRPr lang="en-US" sz="2400" dirty="0"/>
          </a:p>
          <a:p>
            <a:pPr lvl="0"/>
            <a:r>
              <a:rPr lang="en-US" dirty="0"/>
              <a:t>Forcing, coercing, or persuading a child to engage in any type of sexual contact is sexual abuse. </a:t>
            </a:r>
            <a:endParaRPr lang="en-US" sz="2400" dirty="0"/>
          </a:p>
          <a:p>
            <a:pPr lvl="0"/>
            <a:r>
              <a:rPr lang="en-US" dirty="0"/>
              <a:t>Sexual abuse doesn’t always involve bodily contact. </a:t>
            </a:r>
            <a:endParaRPr lang="en-US" sz="2400" dirty="0"/>
          </a:p>
          <a:p>
            <a:pPr lvl="1"/>
            <a:r>
              <a:rPr lang="en-US" sz="2800" dirty="0"/>
              <a:t>If an adult engages in any sexual behavior with a child to meet the adult’s sexual interest or needs, it is sexual abuse. </a:t>
            </a:r>
            <a:endParaRPr lang="en-US" sz="2400" dirty="0"/>
          </a:p>
          <a:p>
            <a:pPr lvl="1"/>
            <a:r>
              <a:rPr lang="en-US" sz="2800" dirty="0"/>
              <a:t>Exhibitionism, exposure to pornography, voyeurism, sexting, and other communication in a sexual manner over the phone or internet is sexual abuse. </a:t>
            </a:r>
            <a:endParaRPr lang="en-US" sz="2400" dirty="0"/>
          </a:p>
          <a:p>
            <a:pPr lvl="0"/>
            <a:r>
              <a:rPr lang="en-US" dirty="0"/>
              <a:t>Sexual abuse can occur between members of the opposite sex or members of the same sex.</a:t>
            </a:r>
            <a:endParaRPr lang="en-US" sz="2400" dirty="0"/>
          </a:p>
          <a:p>
            <a:pPr lvl="0"/>
            <a:r>
              <a:rPr lang="en-US" dirty="0"/>
              <a:t>Sexual abuse is a crime. Aiding and abetting a sexual offender is also a crime. </a:t>
            </a:r>
            <a:endParaRPr lang="en-US" sz="2400" dirty="0"/>
          </a:p>
        </p:txBody>
      </p:sp>
    </p:spTree>
    <p:extLst>
      <p:ext uri="{BB962C8B-B14F-4D97-AF65-F5344CB8AC3E}">
        <p14:creationId xmlns:p14="http://schemas.microsoft.com/office/powerpoint/2010/main" val="207454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Sexual Harassment?</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Sexual harassment is unwelcome verbal or physical sexual conduct which because of its severity and/or persistence interferes significantly with an individual’s work or education, or adversely affects an individual’s living conditions. Harassment also occurs when a person uses a position of authority to engage in unwelcome sexual advances, requests for sexual favors, or other verbal or physical conduct of a sexual nature. </a:t>
            </a:r>
            <a:endParaRPr lang="en-US" dirty="0" smtClean="0"/>
          </a:p>
          <a:p>
            <a:pPr marL="109728" indent="0">
              <a:buNone/>
            </a:pPr>
            <a:endParaRPr lang="en-US" sz="1600" dirty="0" smtClean="0"/>
          </a:p>
          <a:p>
            <a:r>
              <a:rPr lang="en-US" dirty="0" smtClean="0"/>
              <a:t>Sexual </a:t>
            </a:r>
            <a:r>
              <a:rPr lang="en-US" dirty="0"/>
              <a:t>harassment is a form of sexual abuse.</a:t>
            </a:r>
          </a:p>
        </p:txBody>
      </p:sp>
    </p:spTree>
    <p:extLst>
      <p:ext uri="{BB962C8B-B14F-4D97-AF65-F5344CB8AC3E}">
        <p14:creationId xmlns:p14="http://schemas.microsoft.com/office/powerpoint/2010/main" val="241841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Complaints Under Title IX</a:t>
            </a:r>
            <a:endParaRPr lang="en-US" dirty="0"/>
          </a:p>
        </p:txBody>
      </p:sp>
      <p:sp>
        <p:nvSpPr>
          <p:cNvPr id="3" name="Content Placeholder 2"/>
          <p:cNvSpPr>
            <a:spLocks noGrp="1"/>
          </p:cNvSpPr>
          <p:nvPr>
            <p:ph idx="1"/>
          </p:nvPr>
        </p:nvSpPr>
        <p:spPr>
          <a:xfrm>
            <a:off x="609600" y="2209800"/>
            <a:ext cx="10972800" cy="4325112"/>
          </a:xfrm>
        </p:spPr>
        <p:txBody>
          <a:bodyPr/>
          <a:lstStyle/>
          <a:p>
            <a:pPr marL="109728" indent="0">
              <a:buNone/>
            </a:pPr>
            <a:r>
              <a:rPr lang="en-US" dirty="0"/>
              <a:t>BHSU is required </a:t>
            </a:r>
            <a:r>
              <a:rPr lang="en-US" dirty="0" smtClean="0"/>
              <a:t>to </a:t>
            </a:r>
            <a:r>
              <a:rPr lang="en-US" dirty="0" smtClean="0"/>
              <a:t>address </a:t>
            </a:r>
            <a:r>
              <a:rPr lang="en-US" b="1" i="1" dirty="0"/>
              <a:t>sexual discrimination/harassment</a:t>
            </a:r>
            <a:r>
              <a:rPr lang="en-US" dirty="0"/>
              <a:t>, which includes gender-based and </a:t>
            </a:r>
            <a:r>
              <a:rPr lang="en-US" b="1" i="1" dirty="0"/>
              <a:t>sexual misconduct</a:t>
            </a:r>
            <a:r>
              <a:rPr lang="en-US" dirty="0"/>
              <a:t> against students, faculty, and staff whether perpetrated by peers or by employees of the institution. </a:t>
            </a:r>
            <a:endParaRPr lang="en-US" dirty="0" smtClean="0"/>
          </a:p>
          <a:p>
            <a:pPr marL="109728" indent="0">
              <a:buNone/>
            </a:pPr>
            <a:endParaRPr lang="en-US" dirty="0"/>
          </a:p>
          <a:p>
            <a:pPr marL="109728" indent="0">
              <a:buNone/>
            </a:pPr>
            <a:r>
              <a:rPr lang="en-US" dirty="0" smtClean="0"/>
              <a:t>The </a:t>
            </a:r>
            <a:r>
              <a:rPr lang="en-US" dirty="0"/>
              <a:t>Title IX Coordinator is responsible for </a:t>
            </a:r>
            <a:r>
              <a:rPr lang="en-US" dirty="0" smtClean="0"/>
              <a:t>responding to</a:t>
            </a:r>
            <a:r>
              <a:rPr lang="en-US" dirty="0" smtClean="0"/>
              <a:t> </a:t>
            </a:r>
            <a:r>
              <a:rPr lang="en-US" dirty="0"/>
              <a:t>all forms of gender-based and </a:t>
            </a:r>
            <a:r>
              <a:rPr lang="en-US" b="1" i="1" dirty="0"/>
              <a:t>sexual misconduct</a:t>
            </a:r>
            <a:r>
              <a:rPr lang="en-US" dirty="0"/>
              <a:t>.  </a:t>
            </a:r>
            <a:r>
              <a:rPr lang="en-US" dirty="0" smtClean="0"/>
              <a:t>BHSU employees having </a:t>
            </a:r>
            <a:r>
              <a:rPr lang="en-US" dirty="0" smtClean="0"/>
              <a:t>knowledge</a:t>
            </a:r>
            <a:r>
              <a:rPr lang="en-US" dirty="0" smtClean="0"/>
              <a:t> </a:t>
            </a:r>
            <a:r>
              <a:rPr lang="en-US" dirty="0"/>
              <a:t>of </a:t>
            </a:r>
            <a:r>
              <a:rPr lang="en-US" b="1" i="1" dirty="0"/>
              <a:t>sexual discrimination/harassment </a:t>
            </a:r>
            <a:r>
              <a:rPr lang="en-US" dirty="0" smtClean="0"/>
              <a:t>are required to notify </a:t>
            </a:r>
            <a:r>
              <a:rPr lang="en-US" dirty="0" smtClean="0"/>
              <a:t> </a:t>
            </a:r>
            <a:r>
              <a:rPr lang="en-US" dirty="0"/>
              <a:t>the Title IX Coordinator.</a:t>
            </a:r>
          </a:p>
          <a:p>
            <a:pPr marL="109728" indent="0">
              <a:buNone/>
            </a:pPr>
            <a:endParaRPr lang="en-US" dirty="0"/>
          </a:p>
        </p:txBody>
      </p:sp>
    </p:spTree>
    <p:extLst>
      <p:ext uri="{BB962C8B-B14F-4D97-AF65-F5344CB8AC3E}">
        <p14:creationId xmlns:p14="http://schemas.microsoft.com/office/powerpoint/2010/main" val="304608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Portrait of an Abuser</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A myth of sexual abuse is that the abusers are usually strangers. On the contrary, most child sexual abusers are known to the victim. The abuser could be a family member, friend of the family, teacher, older youth, or coach. In addition, one third of all child sexual abuse is committed by another child under the age of eighteen.</a:t>
            </a:r>
          </a:p>
        </p:txBody>
      </p:sp>
    </p:spTree>
    <p:extLst>
      <p:ext uri="{BB962C8B-B14F-4D97-AF65-F5344CB8AC3E}">
        <p14:creationId xmlns:p14="http://schemas.microsoft.com/office/powerpoint/2010/main" val="600598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Adequate Supervision of Children</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All programs and units must provide for the appropriate supervision of visiting children at BHSU. Below are some </a:t>
            </a:r>
            <a:r>
              <a:rPr lang="en-US" i="1" dirty="0"/>
              <a:t>Best Practices</a:t>
            </a:r>
            <a:r>
              <a:rPr lang="en-US" dirty="0"/>
              <a:t> that must be considered. </a:t>
            </a:r>
          </a:p>
        </p:txBody>
      </p:sp>
    </p:spTree>
    <p:extLst>
      <p:ext uri="{BB962C8B-B14F-4D97-AF65-F5344CB8AC3E}">
        <p14:creationId xmlns:p14="http://schemas.microsoft.com/office/powerpoint/2010/main" val="9005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Behavior Expectations</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dirty="0"/>
              <a:t>As a program staff member, you must avoid behaviors that could cause harm or be misinterpreted. </a:t>
            </a:r>
            <a:endParaRPr lang="en-US" dirty="0" smtClean="0"/>
          </a:p>
          <a:p>
            <a:pPr marL="109728" indent="0">
              <a:buNone/>
            </a:pPr>
            <a:endParaRPr lang="en-US" sz="1600" dirty="0"/>
          </a:p>
          <a:p>
            <a:pPr lvl="0"/>
            <a:r>
              <a:rPr lang="en-US" dirty="0"/>
              <a:t>Do not engage in any sexual activity with children. </a:t>
            </a:r>
            <a:endParaRPr lang="en-US" dirty="0" smtClean="0"/>
          </a:p>
          <a:p>
            <a:pPr lvl="0"/>
            <a:endParaRPr lang="en-US" sz="1600" dirty="0"/>
          </a:p>
          <a:p>
            <a:pPr lvl="0"/>
            <a:r>
              <a:rPr lang="en-US" dirty="0"/>
              <a:t>Do not make sexual comments </a:t>
            </a:r>
            <a:r>
              <a:rPr lang="en-US" dirty="0" smtClean="0"/>
              <a:t>or </a:t>
            </a:r>
            <a:r>
              <a:rPr lang="en-US" dirty="0"/>
              <a:t>tell sexual jokes to children. </a:t>
            </a:r>
            <a:endParaRPr lang="en-US" dirty="0" smtClean="0"/>
          </a:p>
          <a:p>
            <a:pPr lvl="0"/>
            <a:endParaRPr lang="en-US" sz="1600" dirty="0"/>
          </a:p>
          <a:p>
            <a:pPr lvl="0"/>
            <a:r>
              <a:rPr lang="en-US" dirty="0"/>
              <a:t>Do not share sexually explicit material with children (or assist in any way to provide access to such material</a:t>
            </a:r>
            <a:r>
              <a:rPr lang="en-US" dirty="0" smtClean="0"/>
              <a:t>).</a:t>
            </a:r>
          </a:p>
          <a:p>
            <a:pPr lvl="0"/>
            <a:endParaRPr lang="en-US" sz="1600" dirty="0"/>
          </a:p>
          <a:p>
            <a:pPr lvl="0"/>
            <a:r>
              <a:rPr lang="en-US" dirty="0" smtClean="0"/>
              <a:t>Do </a:t>
            </a:r>
            <a:r>
              <a:rPr lang="en-US" dirty="0"/>
              <a:t>not shower, bathe, or undress with or in the presence of a Minor.</a:t>
            </a:r>
          </a:p>
        </p:txBody>
      </p:sp>
    </p:spTree>
    <p:extLst>
      <p:ext uri="{BB962C8B-B14F-4D97-AF65-F5344CB8AC3E}">
        <p14:creationId xmlns:p14="http://schemas.microsoft.com/office/powerpoint/2010/main" val="339148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Home</a:t>
            </a:r>
            <a:endParaRPr lang="en-US" dirty="0"/>
          </a:p>
        </p:txBody>
      </p:sp>
      <p:sp>
        <p:nvSpPr>
          <p:cNvPr id="3" name="Content Placeholder 2"/>
          <p:cNvSpPr>
            <a:spLocks noGrp="1"/>
          </p:cNvSpPr>
          <p:nvPr>
            <p:ph idx="1"/>
          </p:nvPr>
        </p:nvSpPr>
        <p:spPr/>
        <p:txBody>
          <a:bodyPr>
            <a:normAutofit/>
          </a:bodyPr>
          <a:lstStyle/>
          <a:p>
            <a:pPr marL="109728" lvl="0" indent="0">
              <a:buNone/>
            </a:pPr>
            <a:r>
              <a:rPr lang="en-US" dirty="0"/>
              <a:t>Do not invite individual children to your home. Any exceptions require authorization by the program director and written authorization by a parent or guardian.</a:t>
            </a:r>
          </a:p>
        </p:txBody>
      </p:sp>
    </p:spTree>
    <p:extLst>
      <p:ext uri="{BB962C8B-B14F-4D97-AF65-F5344CB8AC3E}">
        <p14:creationId xmlns:p14="http://schemas.microsoft.com/office/powerpoint/2010/main" val="170086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Meetings</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dirty="0"/>
              <a:t>Most sexual abuse incidents happen in one adult and one child situations. If you eliminate one adult and one child situations, you reduce the risk of abuse</a:t>
            </a:r>
            <a:r>
              <a:rPr lang="en-US" dirty="0" smtClean="0"/>
              <a:t>.</a:t>
            </a:r>
          </a:p>
          <a:p>
            <a:pPr marL="109728" indent="0">
              <a:buNone/>
            </a:pPr>
            <a:endParaRPr lang="en-US" sz="1600" dirty="0"/>
          </a:p>
          <a:p>
            <a:pPr lvl="0"/>
            <a:r>
              <a:rPr lang="en-US" dirty="0"/>
              <a:t>Do not be alone with a single child</a:t>
            </a:r>
            <a:r>
              <a:rPr lang="en-US" dirty="0" smtClean="0"/>
              <a:t>.</a:t>
            </a:r>
          </a:p>
          <a:p>
            <a:pPr lvl="0"/>
            <a:endParaRPr lang="en-US" sz="1600" dirty="0"/>
          </a:p>
          <a:p>
            <a:pPr lvl="0"/>
            <a:r>
              <a:rPr lang="en-US" dirty="0"/>
              <a:t>Do not meet with children outside of established times for Program activities. If one-on-one interaction is required, meet in open, well illuminated spaces or rooms with windows observable by other adults from the program, unless the one-on-one interaction is expressly authorized by the program director, dean, department chairperson. </a:t>
            </a:r>
          </a:p>
        </p:txBody>
      </p:sp>
    </p:spTree>
    <p:extLst>
      <p:ext uri="{BB962C8B-B14F-4D97-AF65-F5344CB8AC3E}">
        <p14:creationId xmlns:p14="http://schemas.microsoft.com/office/powerpoint/2010/main" val="886507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Do not engage or allow minors to engage you in romantic or sexual conversations or related matters. </a:t>
            </a:r>
            <a:endParaRPr lang="en-US" dirty="0" smtClean="0"/>
          </a:p>
          <a:p>
            <a:pPr marL="109728" lvl="0" indent="0">
              <a:buNone/>
            </a:pPr>
            <a:endParaRPr lang="en-US" sz="1900" dirty="0"/>
          </a:p>
          <a:p>
            <a:pPr lvl="0"/>
            <a:r>
              <a:rPr lang="en-US" dirty="0"/>
              <a:t>Do not engage or communicate with minors through email, text messages, social networking websites, internet chat rooms, or other forms of social media at any time except and unless there is an educational or programmatic purpose and the content of the communication is consistent with the mission of the program and the university</a:t>
            </a:r>
            <a:r>
              <a:rPr lang="en-US" dirty="0" smtClean="0"/>
              <a:t>.</a:t>
            </a:r>
          </a:p>
          <a:p>
            <a:pPr marL="109728" lvl="0" indent="0">
              <a:buNone/>
            </a:pPr>
            <a:endParaRPr lang="en-US" sz="1900" dirty="0"/>
          </a:p>
          <a:p>
            <a:pPr lvl="0"/>
            <a:r>
              <a:rPr lang="en-US" dirty="0"/>
              <a:t>Be aware of the impact of your words and language on Minors</a:t>
            </a:r>
            <a:r>
              <a:rPr lang="en-US" dirty="0" smtClean="0"/>
              <a:t>.</a:t>
            </a:r>
          </a:p>
          <a:p>
            <a:pPr marL="109728" lvl="0" indent="0">
              <a:buNone/>
            </a:pPr>
            <a:endParaRPr lang="en-US" sz="1900" dirty="0"/>
          </a:p>
          <a:p>
            <a:pPr lvl="0"/>
            <a:r>
              <a:rPr lang="en-US" dirty="0"/>
              <a:t>Do not tell children “this is just between the two of us” or use similar language that encourages Minors to keep secrets from their parent/guardians.</a:t>
            </a:r>
          </a:p>
        </p:txBody>
      </p:sp>
    </p:spTree>
    <p:extLst>
      <p:ext uri="{BB962C8B-B14F-4D97-AF65-F5344CB8AC3E}">
        <p14:creationId xmlns:p14="http://schemas.microsoft.com/office/powerpoint/2010/main" val="4017403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Touching</a:t>
            </a:r>
            <a:endParaRPr lang="en-US" dirty="0"/>
          </a:p>
        </p:txBody>
      </p:sp>
      <p:sp>
        <p:nvSpPr>
          <p:cNvPr id="3" name="Content Placeholder 2"/>
          <p:cNvSpPr>
            <a:spLocks noGrp="1"/>
          </p:cNvSpPr>
          <p:nvPr>
            <p:ph idx="1"/>
          </p:nvPr>
        </p:nvSpPr>
        <p:spPr/>
        <p:txBody>
          <a:bodyPr>
            <a:normAutofit fontScale="85000" lnSpcReduction="20000"/>
          </a:bodyPr>
          <a:lstStyle/>
          <a:p>
            <a:pPr marL="109728" indent="0">
              <a:buNone/>
            </a:pPr>
            <a:r>
              <a:rPr lang="en-US" dirty="0"/>
              <a:t>T</a:t>
            </a:r>
            <a:r>
              <a:rPr lang="en-US" dirty="0" smtClean="0"/>
              <a:t>ouching </a:t>
            </a:r>
            <a:r>
              <a:rPr lang="en-US" dirty="0"/>
              <a:t>should generally only be in the open and in response to the child’s needs, for a purpose that is consistent with the Program’s mission and culture, and/or for a clear educational, developmental, or health related purpose, such as the treatment of an injury. </a:t>
            </a:r>
            <a:endParaRPr lang="en-US" dirty="0" smtClean="0"/>
          </a:p>
          <a:p>
            <a:pPr marL="109728" indent="0">
              <a:buNone/>
            </a:pPr>
            <a:endParaRPr lang="en-US" sz="2100" dirty="0"/>
          </a:p>
          <a:p>
            <a:pPr marL="109728" indent="0">
              <a:buNone/>
            </a:pPr>
            <a:r>
              <a:rPr lang="en-US" dirty="0"/>
              <a:t>Many children are taught that it is not okay to touch any part that covers where the child wears a bathing suit. These are the private areas. If you must touch a child, ask if it is okay to touch first. </a:t>
            </a:r>
          </a:p>
          <a:p>
            <a:pPr marL="109728" indent="0">
              <a:buNone/>
            </a:pPr>
            <a:endParaRPr lang="en-US" sz="1900" dirty="0" smtClean="0"/>
          </a:p>
          <a:p>
            <a:pPr marL="109728" indent="0">
              <a:buNone/>
            </a:pPr>
            <a:r>
              <a:rPr lang="en-US" dirty="0" smtClean="0"/>
              <a:t>Children </a:t>
            </a:r>
            <a:r>
              <a:rPr lang="en-US" dirty="0"/>
              <a:t>have the permission and power to say “No” to any unwanted or uncomfortable touch. Any resistance from the minor should be respected. If restraint is necessary to protect a child or other children from harm, all incidents must be documented and disclosed to the program director and the minor’s parent or guardian. </a:t>
            </a:r>
          </a:p>
          <a:p>
            <a:pPr marL="109728" lvl="0" indent="0">
              <a:buNone/>
            </a:pPr>
            <a:endParaRPr lang="en-US" dirty="0"/>
          </a:p>
        </p:txBody>
      </p:sp>
    </p:spTree>
    <p:extLst>
      <p:ext uri="{BB962C8B-B14F-4D97-AF65-F5344CB8AC3E}">
        <p14:creationId xmlns:p14="http://schemas.microsoft.com/office/powerpoint/2010/main" val="168367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Touching </a:t>
            </a:r>
            <a:r>
              <a:rPr lang="en-US" sz="2800" i="1" dirty="0" smtClean="0"/>
              <a:t>continued</a:t>
            </a:r>
            <a:endParaRPr lang="en-US" sz="2800" i="1" dirty="0"/>
          </a:p>
        </p:txBody>
      </p:sp>
      <p:sp>
        <p:nvSpPr>
          <p:cNvPr id="3" name="Content Placeholder 2"/>
          <p:cNvSpPr>
            <a:spLocks noGrp="1"/>
          </p:cNvSpPr>
          <p:nvPr>
            <p:ph idx="1"/>
          </p:nvPr>
        </p:nvSpPr>
        <p:spPr/>
        <p:txBody>
          <a:bodyPr>
            <a:normAutofit/>
          </a:bodyPr>
          <a:lstStyle/>
          <a:p>
            <a:pPr lvl="0"/>
            <a:r>
              <a:rPr lang="en-US" dirty="0"/>
              <a:t>Do not touch children in a manner that a reasonable person could interpret as inappropriate</a:t>
            </a:r>
            <a:r>
              <a:rPr lang="en-US" dirty="0" smtClean="0"/>
              <a:t>.</a:t>
            </a:r>
          </a:p>
          <a:p>
            <a:pPr marL="109728" lvl="0" indent="0">
              <a:buNone/>
            </a:pPr>
            <a:endParaRPr lang="en-US" sz="1600" dirty="0"/>
          </a:p>
          <a:p>
            <a:pPr lvl="0"/>
            <a:r>
              <a:rPr lang="en-US" dirty="0"/>
              <a:t>Do not engage in any abusive conduct of any kind toward, or in the presence of, a child including but not limited to verbal abuse, striking, hitting, punching, poking, spanking, or restraining</a:t>
            </a:r>
            <a:r>
              <a:rPr lang="en-US" dirty="0" smtClean="0"/>
              <a:t>.</a:t>
            </a:r>
          </a:p>
          <a:p>
            <a:pPr marL="109728" lvl="0" indent="0">
              <a:buNone/>
            </a:pPr>
            <a:endParaRPr lang="en-US" sz="1600" dirty="0"/>
          </a:p>
          <a:p>
            <a:pPr lvl="0"/>
            <a:r>
              <a:rPr lang="en-US" dirty="0"/>
              <a:t>Do not touch Minors in a manner that a reasonable person could interpret as inappropriate.</a:t>
            </a:r>
          </a:p>
          <a:p>
            <a:pPr marL="109728" lvl="0" indent="0">
              <a:buNone/>
            </a:pPr>
            <a:endParaRPr lang="en-US" dirty="0"/>
          </a:p>
        </p:txBody>
      </p:sp>
    </p:spTree>
    <p:extLst>
      <p:ext uri="{BB962C8B-B14F-4D97-AF65-F5344CB8AC3E}">
        <p14:creationId xmlns:p14="http://schemas.microsoft.com/office/powerpoint/2010/main" val="3224523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Alcohol and Drugs</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Do not use, possess or be under the influence of alcohol or illegal drugs while on duty or when responsible for a child’s welfare.</a:t>
            </a:r>
          </a:p>
          <a:p>
            <a:pPr marL="109728" lvl="0" indent="0">
              <a:buNone/>
            </a:pPr>
            <a:endParaRPr lang="en-US" dirty="0"/>
          </a:p>
        </p:txBody>
      </p:sp>
    </p:spTree>
    <p:extLst>
      <p:ext uri="{BB962C8B-B14F-4D97-AF65-F5344CB8AC3E}">
        <p14:creationId xmlns:p14="http://schemas.microsoft.com/office/powerpoint/2010/main" val="506013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Transportation</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When transporting children in a program, more than one adult from the program must be present in the vehicle, except when multiple children will be in the vehicle at all times through the transportation. Avoid using personal vehicles, if possible.</a:t>
            </a:r>
          </a:p>
          <a:p>
            <a:pPr marL="109728" indent="0">
              <a:buNone/>
            </a:pPr>
            <a:r>
              <a:rPr lang="en-US" dirty="0" smtClean="0"/>
              <a:t>.</a:t>
            </a:r>
            <a:endParaRPr lang="en-US" dirty="0"/>
          </a:p>
          <a:p>
            <a:pPr marL="109728" lvl="0" indent="0">
              <a:buNone/>
            </a:pPr>
            <a:endParaRPr lang="en-US" dirty="0"/>
          </a:p>
        </p:txBody>
      </p:sp>
    </p:spTree>
    <p:extLst>
      <p:ext uri="{BB962C8B-B14F-4D97-AF65-F5344CB8AC3E}">
        <p14:creationId xmlns:p14="http://schemas.microsoft.com/office/powerpoint/2010/main" val="4254583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Minors </a:t>
            </a:r>
            <a:r>
              <a:rPr lang="en-US" b="1" dirty="0"/>
              <a:t>on Campus:</a:t>
            </a:r>
            <a:br>
              <a:rPr lang="en-US" b="1" dirty="0"/>
            </a:br>
            <a:r>
              <a:rPr lang="en-US" b="1" dirty="0"/>
              <a:t>Understanding Our Title IX </a:t>
            </a:r>
            <a:r>
              <a:rPr lang="en-US" b="1" dirty="0" smtClean="0"/>
              <a:t>Responsibilities</a:t>
            </a:r>
            <a:br>
              <a:rPr lang="en-US" b="1" dirty="0" smtClean="0"/>
            </a:br>
            <a:r>
              <a:rPr lang="en-US" b="1" dirty="0" smtClean="0"/>
              <a:t/>
            </a:r>
            <a:br>
              <a:rPr lang="en-US" b="1" dirty="0" smtClean="0"/>
            </a:br>
            <a:r>
              <a:rPr lang="en-US" b="1" dirty="0"/>
              <a:t/>
            </a:r>
            <a:br>
              <a:rPr lang="en-US" b="1" dirty="0"/>
            </a:br>
            <a:endParaRPr lang="en-US" b="1" dirty="0"/>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Failure to Comply</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Failure to comply with these </a:t>
            </a:r>
            <a:r>
              <a:rPr lang="en-US" i="1" dirty="0"/>
              <a:t>Best Practices</a:t>
            </a:r>
            <a:r>
              <a:rPr lang="en-US" dirty="0"/>
              <a:t> may lead to disciplinary action and/or revocation of the opportunity to use university facilities and land. Therefore, the entire program or activity may be restricted based on the actions of a single program staff member. In addition, if you are accused of sexual abuse of a child, you will be subject to the appropriate investigations and actions by the criminal justice and social services systems. These actions are separate and apart from the university policy and process.</a:t>
            </a:r>
          </a:p>
          <a:p>
            <a:pPr marL="109728" indent="0">
              <a:buNone/>
            </a:pPr>
            <a:r>
              <a:rPr lang="en-US" dirty="0" smtClean="0"/>
              <a:t>.</a:t>
            </a:r>
            <a:endParaRPr lang="en-US" dirty="0"/>
          </a:p>
          <a:p>
            <a:pPr marL="109728" lvl="0" indent="0">
              <a:buNone/>
            </a:pPr>
            <a:endParaRPr lang="en-US" dirty="0"/>
          </a:p>
        </p:txBody>
      </p:sp>
    </p:spTree>
    <p:extLst>
      <p:ext uri="{BB962C8B-B14F-4D97-AF65-F5344CB8AC3E}">
        <p14:creationId xmlns:p14="http://schemas.microsoft.com/office/powerpoint/2010/main" val="348519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Potential Abuse</a:t>
            </a:r>
            <a:endParaRPr lang="en-US" dirty="0"/>
          </a:p>
        </p:txBody>
      </p:sp>
      <p:sp>
        <p:nvSpPr>
          <p:cNvPr id="3" name="Content Placeholder 2"/>
          <p:cNvSpPr>
            <a:spLocks noGrp="1"/>
          </p:cNvSpPr>
          <p:nvPr>
            <p:ph idx="1"/>
          </p:nvPr>
        </p:nvSpPr>
        <p:spPr/>
        <p:txBody>
          <a:bodyPr>
            <a:normAutofit/>
          </a:bodyPr>
          <a:lstStyle/>
          <a:p>
            <a:pPr marL="109728" indent="0">
              <a:buNone/>
            </a:pPr>
            <a:r>
              <a:rPr lang="en-US" dirty="0"/>
              <a:t>Remember that child sexual abuse thrives in an environment where adults are inattentive, in denial, or afraid to take action. We must actively work to prevent it. We must actively work to create a safe environment for children. The earlier that abuse is caught, the better the chance of recovery for the child.</a:t>
            </a:r>
          </a:p>
          <a:p>
            <a:pPr marL="109728" lvl="0" indent="0">
              <a:buNone/>
            </a:pPr>
            <a:endParaRPr lang="en-US" dirty="0"/>
          </a:p>
        </p:txBody>
      </p:sp>
    </p:spTree>
    <p:extLst>
      <p:ext uri="{BB962C8B-B14F-4D97-AF65-F5344CB8AC3E}">
        <p14:creationId xmlns:p14="http://schemas.microsoft.com/office/powerpoint/2010/main" val="664061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Duty to Report</a:t>
            </a:r>
            <a:endParaRPr lang="en-US" dirty="0"/>
          </a:p>
        </p:txBody>
      </p:sp>
      <p:sp>
        <p:nvSpPr>
          <p:cNvPr id="3" name="Content Placeholder 2"/>
          <p:cNvSpPr>
            <a:spLocks noGrp="1"/>
          </p:cNvSpPr>
          <p:nvPr>
            <p:ph idx="1"/>
          </p:nvPr>
        </p:nvSpPr>
        <p:spPr/>
        <p:txBody>
          <a:bodyPr>
            <a:normAutofit fontScale="92500" lnSpcReduction="20000"/>
          </a:bodyPr>
          <a:lstStyle/>
          <a:p>
            <a:pPr marL="109728" indent="0">
              <a:buNone/>
            </a:pPr>
            <a:r>
              <a:rPr lang="en-US" dirty="0"/>
              <a:t>All University employees have a duty to report any suspected neglect or abuse of a minor. You do not have to witness the abuse to report it. It is not your responsibility to verify whether a report or suspicion is truly abuse. You are simply responsible for reporting the situation. </a:t>
            </a:r>
            <a:endParaRPr lang="en-US" dirty="0" smtClean="0"/>
          </a:p>
          <a:p>
            <a:pPr marL="109728" indent="0">
              <a:buNone/>
            </a:pPr>
            <a:endParaRPr lang="en-US" sz="1700" dirty="0"/>
          </a:p>
          <a:p>
            <a:pPr lvl="0"/>
            <a:r>
              <a:rPr lang="en-US" dirty="0"/>
              <a:t>Notify the Title IX Coordinator or designee as well as the Program Director. If, however, the Program Director may be involved in the suspected assault or abuse, only report the suspected assault or abuse directly to the Title IX Coordinator or designee</a:t>
            </a:r>
            <a:r>
              <a:rPr lang="en-US" dirty="0" smtClean="0"/>
              <a:t>.</a:t>
            </a:r>
          </a:p>
          <a:p>
            <a:pPr lvl="0"/>
            <a:endParaRPr lang="en-US" sz="1700" dirty="0"/>
          </a:p>
          <a:p>
            <a:pPr lvl="0"/>
            <a:r>
              <a:rPr lang="en-US" dirty="0"/>
              <a:t>Inform the Campus Safety and Security or other appropriate law enforcement agency, and if the suspected assault or abuse presents an imminent danger to a Minor, contact should occur immediately.</a:t>
            </a:r>
          </a:p>
          <a:p>
            <a:pPr marL="109728" lvl="0" indent="0">
              <a:buNone/>
            </a:pPr>
            <a:endParaRPr lang="en-US" dirty="0"/>
          </a:p>
        </p:txBody>
      </p:sp>
    </p:spTree>
    <p:extLst>
      <p:ext uri="{BB962C8B-B14F-4D97-AF65-F5344CB8AC3E}">
        <p14:creationId xmlns:p14="http://schemas.microsoft.com/office/powerpoint/2010/main" val="428169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Your Responsibility</a:t>
            </a:r>
            <a:endParaRPr lang="en-US" dirty="0"/>
          </a:p>
        </p:txBody>
      </p:sp>
      <p:sp>
        <p:nvSpPr>
          <p:cNvPr id="3" name="Content Placeholder 2"/>
          <p:cNvSpPr>
            <a:spLocks noGrp="1"/>
          </p:cNvSpPr>
          <p:nvPr>
            <p:ph idx="1"/>
          </p:nvPr>
        </p:nvSpPr>
        <p:spPr/>
        <p:txBody>
          <a:bodyPr>
            <a:normAutofit/>
          </a:bodyPr>
          <a:lstStyle/>
          <a:p>
            <a:pPr marL="109728" indent="0">
              <a:buNone/>
            </a:pPr>
            <a:r>
              <a:rPr lang="en-US" dirty="0" smtClean="0"/>
              <a:t>If </a:t>
            </a:r>
            <a:r>
              <a:rPr lang="en-US" dirty="0"/>
              <a:t>you suspect abuse or you suspect someone is grooming a child for abuse, you must trust your gut feeling and report it. If you are correct, you have made a difference in a child’s life. “If you see something, say something.” You may be concerned that you are making a mistake. However, you are protected for reporting a suspicion. Program staff members making a report in good faith will be protected from criminal and civil liability for making the report. </a:t>
            </a:r>
          </a:p>
          <a:p>
            <a:pPr marL="109728" lvl="0" indent="0">
              <a:buNone/>
            </a:pPr>
            <a:endParaRPr lang="en-US" dirty="0"/>
          </a:p>
        </p:txBody>
      </p:sp>
    </p:spTree>
    <p:extLst>
      <p:ext uri="{BB962C8B-B14F-4D97-AF65-F5344CB8AC3E}">
        <p14:creationId xmlns:p14="http://schemas.microsoft.com/office/powerpoint/2010/main" val="2399212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a:t>
            </a:r>
            <a:endParaRPr lang="en-US" dirty="0"/>
          </a:p>
        </p:txBody>
      </p:sp>
      <p:sp>
        <p:nvSpPr>
          <p:cNvPr id="3" name="Text Placeholder 2"/>
          <p:cNvSpPr>
            <a:spLocks noGrp="1"/>
          </p:cNvSpPr>
          <p:nvPr>
            <p:ph idx="1"/>
          </p:nvPr>
        </p:nvSpPr>
        <p:spPr/>
        <p:txBody>
          <a:bodyPr>
            <a:normAutofit lnSpcReduction="10000"/>
          </a:bodyPr>
          <a:lstStyle/>
          <a:p>
            <a:pPr marL="109728" indent="0">
              <a:buNone/>
            </a:pPr>
            <a:r>
              <a:rPr lang="en-US" dirty="0"/>
              <a:t>Both the Department of Education and the United States Supreme Court have found that </a:t>
            </a:r>
            <a:r>
              <a:rPr lang="en-US" b="1" i="1" dirty="0"/>
              <a:t>sexual harassment</a:t>
            </a:r>
            <a:r>
              <a:rPr lang="en-US" dirty="0"/>
              <a:t> is a form of sexual discrimination prohibited by Title IX. </a:t>
            </a:r>
            <a:r>
              <a:rPr lang="en-US" b="1" i="1" dirty="0"/>
              <a:t>Sexual harassment</a:t>
            </a:r>
            <a:r>
              <a:rPr lang="en-US" dirty="0"/>
              <a:t> is defined as "unwelcome conduct of a sexual nature” that may include "unwelcome sexual advances, requests for sexual favors, and other verbal, nonverbal, or physical conduct of a sexual nature.” </a:t>
            </a:r>
            <a:r>
              <a:rPr lang="en-US" b="1" i="1" dirty="0"/>
              <a:t>Sexual harassment</a:t>
            </a:r>
            <a:r>
              <a:rPr lang="en-US" dirty="0"/>
              <a:t> also encompasses nonsexual conduct, provided the behavior is unwelcome, is based on sex or sexual stereotyping, and has the effect of interfering with a student’s ability to participate in or benefit from a school program, such as participation in athletics.</a:t>
            </a:r>
          </a:p>
        </p:txBody>
      </p:sp>
    </p:spTree>
    <p:extLst>
      <p:ext uri="{BB962C8B-B14F-4D97-AF65-F5344CB8AC3E}">
        <p14:creationId xmlns:p14="http://schemas.microsoft.com/office/powerpoint/2010/main" val="2822598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a:t>
            </a:r>
            <a:r>
              <a:rPr lang="en-US" sz="2800" i="1" dirty="0" smtClean="0"/>
              <a:t>continued</a:t>
            </a:r>
            <a:endParaRPr lang="en-US" sz="2800" i="1" dirty="0"/>
          </a:p>
        </p:txBody>
      </p:sp>
      <p:sp>
        <p:nvSpPr>
          <p:cNvPr id="3" name="Text Placeholder 2"/>
          <p:cNvSpPr>
            <a:spLocks noGrp="1"/>
          </p:cNvSpPr>
          <p:nvPr>
            <p:ph idx="1"/>
          </p:nvPr>
        </p:nvSpPr>
        <p:spPr/>
        <p:txBody>
          <a:bodyPr>
            <a:normAutofit fontScale="92500" lnSpcReduction="10000"/>
          </a:bodyPr>
          <a:lstStyle/>
          <a:p>
            <a:r>
              <a:rPr lang="en-US" dirty="0"/>
              <a:t>Title IX, the federal statute prohibiting discrimination on the basis of sex at educational institutions receiving federal funds, requires an institution to take steps toward effectively preventing and responding to allegations of </a:t>
            </a:r>
            <a:r>
              <a:rPr lang="en-US" b="1" i="1" dirty="0"/>
              <a:t>sexual harassment</a:t>
            </a:r>
            <a:r>
              <a:rPr lang="en-US" dirty="0"/>
              <a:t>. </a:t>
            </a:r>
            <a:r>
              <a:rPr lang="en-US" dirty="0">
                <a:solidFill>
                  <a:srgbClr val="FF0000"/>
                </a:solidFill>
              </a:rPr>
              <a:t>This includes misconduct against minors on campus</a:t>
            </a:r>
            <a:r>
              <a:rPr lang="en-US" dirty="0"/>
              <a:t>—whether perpetrated by employees, volunteers, contractors, or students</a:t>
            </a:r>
            <a:r>
              <a:rPr lang="en-US" dirty="0" smtClean="0"/>
              <a:t>.</a:t>
            </a:r>
          </a:p>
          <a:p>
            <a:endParaRPr lang="en-US" sz="1700" dirty="0"/>
          </a:p>
          <a:p>
            <a:r>
              <a:rPr lang="en-US" dirty="0"/>
              <a:t>Individuals under the age of eighteen have always been present on campus in various capacities, including as enrolled students, prospective students, summer camp attendees, athletic recruits, visitors and enrollees in on-campus child-care facilities. With the growth of College Dual-Credit programs, it is expected that the presence of minors on campus will further increase in the coming years.</a:t>
            </a:r>
          </a:p>
        </p:txBody>
      </p:sp>
    </p:spTree>
    <p:extLst>
      <p:ext uri="{BB962C8B-B14F-4D97-AF65-F5344CB8AC3E}">
        <p14:creationId xmlns:p14="http://schemas.microsoft.com/office/powerpoint/2010/main" val="178653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a:t>
            </a:r>
            <a:r>
              <a:rPr lang="en-US" sz="2800" i="1" dirty="0" smtClean="0"/>
              <a:t>the Jerry Sandusky scandal</a:t>
            </a:r>
            <a:endParaRPr lang="en-US" sz="2800" i="1" dirty="0"/>
          </a:p>
        </p:txBody>
      </p:sp>
      <p:sp>
        <p:nvSpPr>
          <p:cNvPr id="3" name="Text Placeholder 2"/>
          <p:cNvSpPr>
            <a:spLocks noGrp="1"/>
          </p:cNvSpPr>
          <p:nvPr>
            <p:ph idx="1"/>
          </p:nvPr>
        </p:nvSpPr>
        <p:spPr/>
        <p:txBody>
          <a:bodyPr>
            <a:normAutofit/>
          </a:bodyPr>
          <a:lstStyle/>
          <a:p>
            <a:r>
              <a:rPr lang="en-US" dirty="0"/>
              <a:t>In the aftermath of the Jerry Sandusky scandal in 2011, many campuses began to examine their policies and practices regarding minors on campus.  Like this situation, programs involving minors are often run by multiple departments that may or may not be treating similar situations in a comparable—and protective—manner. In light of increased attention on sexual assault issues and their complexities, it may be time to revisit your policies and practices that address minors on campus</a:t>
            </a:r>
            <a:r>
              <a:rPr lang="en-US" dirty="0" smtClean="0"/>
              <a:t>.</a:t>
            </a:r>
          </a:p>
          <a:p>
            <a:pPr marL="109728" indent="0">
              <a:buNone/>
            </a:pPr>
            <a:endParaRPr lang="en-US" sz="1600" dirty="0"/>
          </a:p>
          <a:p>
            <a:r>
              <a:rPr lang="en-US" dirty="0"/>
              <a:t>W</a:t>
            </a:r>
            <a:r>
              <a:rPr lang="en-US" dirty="0" smtClean="0"/>
              <a:t>here </a:t>
            </a:r>
            <a:r>
              <a:rPr lang="en-US" dirty="0"/>
              <a:t>do we start? </a:t>
            </a:r>
            <a:r>
              <a:rPr lang="en-US" dirty="0" smtClean="0"/>
              <a:t>Right here…with these 5 guiding principle</a:t>
            </a:r>
            <a:endParaRPr lang="en-US" dirty="0"/>
          </a:p>
        </p:txBody>
      </p:sp>
    </p:spTree>
    <p:extLst>
      <p:ext uri="{BB962C8B-B14F-4D97-AF65-F5344CB8AC3E}">
        <p14:creationId xmlns:p14="http://schemas.microsoft.com/office/powerpoint/2010/main" val="2851353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Train Summer Staff and Student Hosts</a:t>
            </a:r>
            <a:endParaRPr lang="en-US" dirty="0"/>
          </a:p>
        </p:txBody>
      </p:sp>
      <p:sp>
        <p:nvSpPr>
          <p:cNvPr id="3" name="Content Placeholder 2"/>
          <p:cNvSpPr>
            <a:spLocks noGrp="1"/>
          </p:cNvSpPr>
          <p:nvPr>
            <p:ph idx="1"/>
          </p:nvPr>
        </p:nvSpPr>
        <p:spPr/>
        <p:txBody>
          <a:bodyPr>
            <a:normAutofit fontScale="92500"/>
          </a:bodyPr>
          <a:lstStyle/>
          <a:p>
            <a:pPr marL="109728" indent="0">
              <a:buNone/>
            </a:pPr>
            <a:r>
              <a:rPr lang="en-US" dirty="0"/>
              <a:t>Train seasonal staff and student hosts on how to handle harassment, discrimination, sexual assaults, accidents and injuries</a:t>
            </a:r>
            <a:r>
              <a:rPr lang="en-US" dirty="0" smtClean="0"/>
              <a:t>.</a:t>
            </a:r>
          </a:p>
          <a:p>
            <a:pPr marL="109728" indent="0">
              <a:buNone/>
            </a:pPr>
            <a:endParaRPr lang="en-US" sz="1700" dirty="0"/>
          </a:p>
          <a:p>
            <a:pPr lvl="0"/>
            <a:r>
              <a:rPr lang="en-US" dirty="0"/>
              <a:t>Are individuals aware of proper precautions to take when working with minors, such as never being alone with a minor, not communicating with minors outside of the program (</a:t>
            </a:r>
            <a:r>
              <a:rPr lang="en-US" i="1" dirty="0"/>
              <a:t>i.e.</a:t>
            </a:r>
            <a:r>
              <a:rPr lang="en-US" dirty="0"/>
              <a:t> through social media or texting) and maintaining professional boundaries when dealing with minors? </a:t>
            </a:r>
            <a:endParaRPr lang="en-US" dirty="0" smtClean="0"/>
          </a:p>
          <a:p>
            <a:pPr marL="109728" lvl="0" indent="0">
              <a:buNone/>
            </a:pPr>
            <a:endParaRPr lang="en-US" sz="1700" dirty="0"/>
          </a:p>
          <a:p>
            <a:pPr lvl="0"/>
            <a:r>
              <a:rPr lang="en-US" dirty="0"/>
              <a:t>When your organization is running the program, this training is critical, particularly when trained staff members may not be as readily available on an evening or weekend or during breaks.</a:t>
            </a:r>
          </a:p>
        </p:txBody>
      </p:sp>
    </p:spTree>
    <p:extLst>
      <p:ext uri="{BB962C8B-B14F-4D97-AF65-F5344CB8AC3E}">
        <p14:creationId xmlns:p14="http://schemas.microsoft.com/office/powerpoint/2010/main" val="4155348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t>#2 Understand the High Risk Nature of Residential </a:t>
            </a:r>
            <a:r>
              <a:rPr lang="en-US" sz="3400" b="1" dirty="0" smtClean="0"/>
              <a:t>Camps</a:t>
            </a:r>
            <a:endParaRPr lang="en-US" sz="3400" dirty="0"/>
          </a:p>
        </p:txBody>
      </p:sp>
      <p:sp>
        <p:nvSpPr>
          <p:cNvPr id="3" name="Content Placeholder 2"/>
          <p:cNvSpPr>
            <a:spLocks noGrp="1"/>
          </p:cNvSpPr>
          <p:nvPr>
            <p:ph idx="1"/>
          </p:nvPr>
        </p:nvSpPr>
        <p:spPr/>
        <p:txBody>
          <a:bodyPr>
            <a:normAutofit fontScale="85000" lnSpcReduction="10000"/>
          </a:bodyPr>
          <a:lstStyle/>
          <a:p>
            <a:pPr marL="109728" indent="0">
              <a:buNone/>
            </a:pPr>
            <a:r>
              <a:rPr lang="en-US" dirty="0"/>
              <a:t>Overnight programs serving minors are considered high risk due to vulnerabilities in behind closed door activities, dressing/undressing situations, and limits on </a:t>
            </a:r>
            <a:r>
              <a:rPr lang="en-US" dirty="0" smtClean="0"/>
              <a:t>supervision. Any </a:t>
            </a:r>
            <a:r>
              <a:rPr lang="en-US" dirty="0"/>
              <a:t>BHSU program that conducts overnight operations should include at minimum, the following</a:t>
            </a:r>
            <a:r>
              <a:rPr lang="en-US" dirty="0" smtClean="0"/>
              <a:t>:</a:t>
            </a:r>
          </a:p>
          <a:p>
            <a:pPr marL="109728" indent="0">
              <a:buNone/>
            </a:pPr>
            <a:endParaRPr lang="en-US" sz="1700" dirty="0"/>
          </a:p>
          <a:p>
            <a:pPr lvl="0"/>
            <a:r>
              <a:rPr lang="en-US" dirty="0" smtClean="0"/>
              <a:t> Prohibition </a:t>
            </a:r>
            <a:r>
              <a:rPr lang="en-US" dirty="0"/>
              <a:t>on program staff spending the night one on one with a minor. </a:t>
            </a:r>
            <a:endParaRPr lang="en-US" dirty="0" smtClean="0"/>
          </a:p>
          <a:p>
            <a:pPr lvl="0"/>
            <a:endParaRPr lang="en-US" dirty="0"/>
          </a:p>
          <a:p>
            <a:pPr lvl="0"/>
            <a:r>
              <a:rPr lang="en-US" dirty="0"/>
              <a:t>Prohibition on program staff/students changing clothes while the other is present</a:t>
            </a:r>
            <a:r>
              <a:rPr lang="en-US" dirty="0" smtClean="0"/>
              <a:t>.</a:t>
            </a:r>
          </a:p>
          <a:p>
            <a:pPr lvl="0"/>
            <a:endParaRPr lang="en-US" sz="1900" dirty="0"/>
          </a:p>
          <a:p>
            <a:pPr lvl="0"/>
            <a:r>
              <a:rPr lang="en-US" dirty="0"/>
              <a:t>Smaller program personnel to staff ratios and unscheduled bed checks on minors</a:t>
            </a:r>
            <a:r>
              <a:rPr lang="en-US" dirty="0" smtClean="0"/>
              <a:t>.</a:t>
            </a:r>
          </a:p>
          <a:p>
            <a:pPr lvl="0"/>
            <a:endParaRPr lang="en-US" sz="1900" dirty="0"/>
          </a:p>
          <a:p>
            <a:pPr lvl="0"/>
            <a:r>
              <a:rPr lang="en-US" dirty="0"/>
              <a:t>Strict curfews and procedures if a minor is not accounted for at curfew or at a bed check.</a:t>
            </a:r>
          </a:p>
          <a:p>
            <a:pPr marL="109728" indent="0">
              <a:buNone/>
            </a:pPr>
            <a:endParaRPr lang="en-US" dirty="0"/>
          </a:p>
        </p:txBody>
      </p:sp>
    </p:spTree>
    <p:extLst>
      <p:ext uri="{BB962C8B-B14F-4D97-AF65-F5344CB8AC3E}">
        <p14:creationId xmlns:p14="http://schemas.microsoft.com/office/powerpoint/2010/main" val="468377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t>#2 </a:t>
            </a:r>
            <a:r>
              <a:rPr lang="en-US" sz="2800" b="1" i="1" dirty="0" err="1" smtClean="0"/>
              <a:t>coninuted</a:t>
            </a:r>
            <a:endParaRPr lang="en-US" sz="2800" i="1" dirty="0"/>
          </a:p>
        </p:txBody>
      </p:sp>
      <p:sp>
        <p:nvSpPr>
          <p:cNvPr id="3" name="Content Placeholder 2"/>
          <p:cNvSpPr>
            <a:spLocks noGrp="1"/>
          </p:cNvSpPr>
          <p:nvPr>
            <p:ph idx="1"/>
          </p:nvPr>
        </p:nvSpPr>
        <p:spPr/>
        <p:txBody>
          <a:bodyPr>
            <a:normAutofit fontScale="92500" lnSpcReduction="10000"/>
          </a:bodyPr>
          <a:lstStyle/>
          <a:p>
            <a:pPr lvl="0"/>
            <a:r>
              <a:rPr lang="en-US" dirty="0" smtClean="0"/>
              <a:t>Orientation </a:t>
            </a:r>
            <a:r>
              <a:rPr lang="en-US" dirty="0"/>
              <a:t>to students on where/how to locate staff and emergency exit plans</a:t>
            </a:r>
            <a:r>
              <a:rPr lang="en-US" dirty="0" smtClean="0"/>
              <a:t>.</a:t>
            </a:r>
          </a:p>
          <a:p>
            <a:pPr lvl="0"/>
            <a:endParaRPr lang="en-US" sz="1600" dirty="0"/>
          </a:p>
          <a:p>
            <a:pPr lvl="0"/>
            <a:r>
              <a:rPr lang="en-US" dirty="0"/>
              <a:t>Communication to students on reporting any activity that occurs on an overnight that is in violation of policy or makes him/her uncomfortable</a:t>
            </a:r>
            <a:r>
              <a:rPr lang="en-US" dirty="0" smtClean="0"/>
              <a:t>.</a:t>
            </a:r>
          </a:p>
          <a:p>
            <a:pPr lvl="0"/>
            <a:endParaRPr lang="en-US" sz="1700" dirty="0"/>
          </a:p>
          <a:p>
            <a:pPr lvl="0"/>
            <a:r>
              <a:rPr lang="en-US" dirty="0" smtClean="0"/>
              <a:t>A </a:t>
            </a:r>
            <a:r>
              <a:rPr lang="en-US" dirty="0"/>
              <a:t>facility check to include security, locks, and no access points for non-participants; limits and monitoring of restricted areas in the facility the overnight is being conducted</a:t>
            </a:r>
            <a:r>
              <a:rPr lang="en-US" dirty="0" smtClean="0"/>
              <a:t>.</a:t>
            </a:r>
          </a:p>
          <a:p>
            <a:pPr lvl="0"/>
            <a:endParaRPr lang="en-US" sz="1700" dirty="0"/>
          </a:p>
          <a:p>
            <a:pPr lvl="0"/>
            <a:r>
              <a:rPr lang="en-US" dirty="0"/>
              <a:t>If the overnight is in a publically accessible area, procedures that address safety and risk must be in place.</a:t>
            </a:r>
          </a:p>
          <a:p>
            <a:pPr marL="109728" indent="0">
              <a:buNone/>
            </a:pPr>
            <a:endParaRPr lang="en-US" dirty="0"/>
          </a:p>
        </p:txBody>
      </p:sp>
    </p:spTree>
    <p:extLst>
      <p:ext uri="{BB962C8B-B14F-4D97-AF65-F5344CB8AC3E}">
        <p14:creationId xmlns:p14="http://schemas.microsoft.com/office/powerpoint/2010/main" val="9006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136</TotalTime>
  <Words>2752</Words>
  <Application>Microsoft Office PowerPoint</Application>
  <PresentationFormat>Widescreen</PresentationFormat>
  <Paragraphs>157</Paragraphs>
  <Slides>33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Georgia</vt:lpstr>
      <vt:lpstr>Wingdings 2</vt:lpstr>
      <vt:lpstr>Training presentation</vt:lpstr>
      <vt:lpstr>Best Practices… Protecting Minors on Campus</vt:lpstr>
      <vt:lpstr>Complaints Under Title IX</vt:lpstr>
      <vt:lpstr>      Minors on Campus: Understanding Our Title IX Responsibilities   </vt:lpstr>
      <vt:lpstr>Sexual Harassment</vt:lpstr>
      <vt:lpstr>Sexual Harassment continued</vt:lpstr>
      <vt:lpstr>Sexual Harassment the Jerry Sandusky scandal</vt:lpstr>
      <vt:lpstr>#1 Train Summer Staff and Student Hosts</vt:lpstr>
      <vt:lpstr>#2 Understand the High Risk Nature of Residential Camps</vt:lpstr>
      <vt:lpstr>#2 coninuted</vt:lpstr>
      <vt:lpstr>#3 Informed Participants are Safer Participants</vt:lpstr>
      <vt:lpstr>#4 Kids will be Kids</vt:lpstr>
      <vt:lpstr>#5 When in Doubt, Report</vt:lpstr>
      <vt:lpstr>     Best Practices Protecting Minors on Campus </vt:lpstr>
      <vt:lpstr>Introduction</vt:lpstr>
      <vt:lpstr>Who Must Comply?</vt:lpstr>
      <vt:lpstr>Training Objectives</vt:lpstr>
      <vt:lpstr>The Facts about Sexual Abuse</vt:lpstr>
      <vt:lpstr>What is Sexual Abuse?</vt:lpstr>
      <vt:lpstr>What is Sexual Harassment?</vt:lpstr>
      <vt:lpstr>Portrait of an Abuser</vt:lpstr>
      <vt:lpstr>Adequate Supervision of Children</vt:lpstr>
      <vt:lpstr>General Behavior Expectations</vt:lpstr>
      <vt:lpstr>Your Home</vt:lpstr>
      <vt:lpstr>Meetings</vt:lpstr>
      <vt:lpstr>Communications</vt:lpstr>
      <vt:lpstr>Touching</vt:lpstr>
      <vt:lpstr>Touching continued</vt:lpstr>
      <vt:lpstr>Alcohol and Drugs</vt:lpstr>
      <vt:lpstr>Transportation</vt:lpstr>
      <vt:lpstr>Failure to Comply</vt:lpstr>
      <vt:lpstr>Reporting Potential Abuse</vt:lpstr>
      <vt:lpstr>Duty to Report</vt:lpstr>
      <vt:lpstr>Your Responsibility</vt:lpstr>
    </vt:vector>
  </TitlesOfParts>
  <Company>Black Hills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Minors on Campus</dc:title>
  <dc:creator>Isaacson, Michael</dc:creator>
  <cp:lastModifiedBy>Isaacson, Michael</cp:lastModifiedBy>
  <cp:revision>50</cp:revision>
  <dcterms:created xsi:type="dcterms:W3CDTF">2018-05-07T15:12:33Z</dcterms:created>
  <dcterms:modified xsi:type="dcterms:W3CDTF">2021-05-10T20:17:41Z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