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367" r:id="rId5"/>
    <p:sldId id="387" r:id="rId6"/>
    <p:sldId id="376" r:id="rId7"/>
    <p:sldId id="385" r:id="rId8"/>
    <p:sldId id="393" r:id="rId9"/>
    <p:sldId id="399" r:id="rId10"/>
    <p:sldId id="398" r:id="rId11"/>
    <p:sldId id="389" r:id="rId12"/>
    <p:sldId id="429" r:id="rId13"/>
    <p:sldId id="396" r:id="rId14"/>
    <p:sldId id="397" r:id="rId15"/>
    <p:sldId id="427" r:id="rId16"/>
    <p:sldId id="413" r:id="rId17"/>
    <p:sldId id="326" r:id="rId18"/>
    <p:sldId id="372" r:id="rId19"/>
    <p:sldId id="431" r:id="rId20"/>
    <p:sldId id="377" r:id="rId21"/>
    <p:sldId id="400" r:id="rId22"/>
    <p:sldId id="414" r:id="rId23"/>
    <p:sldId id="417" r:id="rId24"/>
    <p:sldId id="416" r:id="rId25"/>
    <p:sldId id="418" r:id="rId26"/>
    <p:sldId id="419" r:id="rId27"/>
    <p:sldId id="420" r:id="rId28"/>
    <p:sldId id="421" r:id="rId29"/>
    <p:sldId id="422" r:id="rId30"/>
    <p:sldId id="423" r:id="rId31"/>
    <p:sldId id="428" r:id="rId32"/>
    <p:sldId id="411" r:id="rId33"/>
    <p:sldId id="425" r:id="rId34"/>
    <p:sldId id="412" r:id="rId35"/>
    <p:sldId id="432" r:id="rId36"/>
  </p:sldIdLst>
  <p:sldSz cx="12192000" cy="6858000"/>
  <p:notesSz cx="7010400" cy="92964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libri Light" panose="020F0302020204030204" pitchFamily="34" charset="0"/>
      <p:regular r:id="rId43"/>
      <p:italic r:id="rId44"/>
    </p:embeddedFont>
    <p:embeddedFont>
      <p:font typeface="Trebuchet MS" panose="020B0603020202020204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9354"/>
    <a:srgbClr val="FFC001"/>
    <a:srgbClr val="A5A5A5"/>
    <a:srgbClr val="4271C3"/>
    <a:srgbClr val="006233"/>
    <a:srgbClr val="FFC726"/>
    <a:srgbClr val="003300"/>
    <a:srgbClr val="666666"/>
    <a:srgbClr val="A50021"/>
    <a:srgbClr val="A4A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19" autoAdjust="0"/>
    <p:restoredTop sz="80000" autoAdjust="0"/>
  </p:normalViewPr>
  <p:slideViewPr>
    <p:cSldViewPr snapToGrid="0">
      <p:cViewPr varScale="1">
        <p:scale>
          <a:sx n="68" d="100"/>
          <a:sy n="68" d="100"/>
        </p:scale>
        <p:origin x="4901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6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hy.johnson\AppData\Local\Microsoft\Windows\INetCache\Content.Outlook\BP9O8PQT\FY99-20%20Credit%20Hours%20Cha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\Budget\FY20%20cuts\Charts%20-%20KJ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bhsu-mcom\MComm\projects\2019-2020\MarketComm\Presentation\Charts%20-%20KJ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hy.johnson\AppData\Local\Microsoft\Windows\INetCache\Content.Outlook\BP9O8PQT\FY20%20Budget%20Charts%209-27-19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522277488978998E-2"/>
          <c:y val="7.8237726811259622E-2"/>
          <c:w val="0.93682501765050796"/>
          <c:h val="0.80931725416350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Credit Hours</c:v>
                </c:pt>
              </c:strCache>
            </c:strRef>
          </c:tx>
          <c:spPr>
            <a:ln w="34925" cap="rnd">
              <a:solidFill>
                <a:schemeClr val="accent6">
                  <a:lumMod val="5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1.1870653111171938E-2"/>
                  <c:y val="1.87649270174255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F7-40F9-B946-5A9E83ABCE2D}"/>
                </c:ext>
              </c:extLst>
            </c:dLbl>
            <c:dLbl>
              <c:idx val="2"/>
              <c:layout>
                <c:manualLayout>
                  <c:x val="-5.8763693270735523E-2"/>
                  <c:y val="5.96506995398998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F7-40F9-B946-5A9E83ABCE2D}"/>
                </c:ext>
              </c:extLst>
            </c:dLbl>
            <c:dLbl>
              <c:idx val="3"/>
              <c:layout>
                <c:manualLayout>
                  <c:x val="-3.9201877934272301E-2"/>
                  <c:y val="-0.1072998967122295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F7-40F9-B946-5A9E83ABCE2D}"/>
                </c:ext>
              </c:extLst>
            </c:dLbl>
            <c:dLbl>
              <c:idx val="4"/>
              <c:layout>
                <c:manualLayout>
                  <c:x val="-4.3114241001564947E-2"/>
                  <c:y val="3.92077693865779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F7-40F9-B946-5A9E83ABCE2D}"/>
                </c:ext>
              </c:extLst>
            </c:dLbl>
            <c:dLbl>
              <c:idx val="6"/>
              <c:layout>
                <c:manualLayout>
                  <c:x val="-3.137715179968701E-2"/>
                  <c:y val="-5.95997263544782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F7-40F9-B946-5A9E83ABCE2D}"/>
                </c:ext>
              </c:extLst>
            </c:dLbl>
            <c:dLbl>
              <c:idx val="7"/>
              <c:layout>
                <c:manualLayout>
                  <c:x val="-3.9201877934272371E-2"/>
                  <c:y val="6.98721646165608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F7-40F9-B946-5A9E83ABCE2D}"/>
                </c:ext>
              </c:extLst>
            </c:dLbl>
            <c:dLbl>
              <c:idx val="9"/>
              <c:layout>
                <c:manualLayout>
                  <c:x val="-4.1158059467918624E-2"/>
                  <c:y val="9.03150947698829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5F7-40F9-B946-5A9E83ABCE2D}"/>
                </c:ext>
              </c:extLst>
            </c:dLbl>
            <c:dLbl>
              <c:idx val="10"/>
              <c:layout>
                <c:manualLayout>
                  <c:x val="-4.8982785602503916E-2"/>
                  <c:y val="-6.3006881380031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5F7-40F9-B946-5A9E83ABCE2D}"/>
                </c:ext>
              </c:extLst>
            </c:dLbl>
            <c:dLbl>
              <c:idx val="11"/>
              <c:layout>
                <c:manualLayout>
                  <c:x val="-8.2237871674491397E-2"/>
                  <c:y val="-4.9378261277817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5F7-40F9-B946-5A9E83ABCE2D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765-4166-95D0-CCBA65538EEA}"/>
                </c:ext>
              </c:extLst>
            </c:dLbl>
            <c:dLbl>
              <c:idx val="13"/>
              <c:layout>
                <c:manualLayout>
                  <c:x val="-1.9640062597809149E-2"/>
                  <c:y val="-4.5971106252263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5F7-40F9-B946-5A9E83ABCE2D}"/>
                </c:ext>
              </c:extLst>
            </c:dLbl>
            <c:dLbl>
              <c:idx val="14"/>
              <c:layout>
                <c:manualLayout>
                  <c:x val="-8.8106416275430435E-2"/>
                  <c:y val="-1.678090920065996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5F7-40F9-B946-5A9E83ABCE2D}"/>
                </c:ext>
              </c:extLst>
            </c:dLbl>
            <c:dLbl>
              <c:idx val="15"/>
              <c:layout>
                <c:manualLayout>
                  <c:x val="-1.5727699530516431E-2"/>
                  <c:y val="-5.61925713289246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5F7-40F9-B946-5A9E83ABCE2D}"/>
                </c:ext>
              </c:extLst>
            </c:dLbl>
            <c:dLbl>
              <c:idx val="16"/>
              <c:layout>
                <c:manualLayout>
                  <c:x val="-2.7464788732394368E-2"/>
                  <c:y val="-9.70784316355685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5F7-40F9-B946-5A9E83ABCE2D}"/>
                </c:ext>
              </c:extLst>
            </c:dLbl>
            <c:dLbl>
              <c:idx val="17"/>
              <c:layout>
                <c:manualLayout>
                  <c:x val="-9.9843505477308289E-2"/>
                  <c:y val="4.26149244121316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5F7-40F9-B946-5A9E83ABCE2D}"/>
                </c:ext>
              </c:extLst>
            </c:dLbl>
            <c:dLbl>
              <c:idx val="18"/>
              <c:layout>
                <c:manualLayout>
                  <c:x val="-8.4194053208137859E-2"/>
                  <c:y val="9.7129404820990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5F7-40F9-B946-5A9E83ABCE2D}"/>
                </c:ext>
              </c:extLst>
            </c:dLbl>
            <c:dLbl>
              <c:idx val="19"/>
              <c:layout>
                <c:manualLayout>
                  <c:x val="5.7902973395929707E-3"/>
                  <c:y val="1.19505291821486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5F7-40F9-B946-5A9E83ABCE2D}"/>
                </c:ext>
              </c:extLst>
            </c:dLbl>
            <c:dLbl>
              <c:idx val="20"/>
              <c:layout>
                <c:manualLayout>
                  <c:x val="-0.10322107623870974"/>
                  <c:y val="-1.87138660478343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5F7-40F9-B946-5A9E83ABCE2D}"/>
                </c:ext>
              </c:extLst>
            </c:dLbl>
            <c:dLbl>
              <c:idx val="21"/>
              <c:layout>
                <c:manualLayout>
                  <c:x val="-5.233434706954506E-2"/>
                  <c:y val="-1.83340496488240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5F7-40F9-B946-5A9E83ABCE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Sheet1!$C$2:$X$2</c:f>
              <c:strCache>
                <c:ptCount val="22"/>
                <c:pt idx="0">
                  <c:v>FY99</c:v>
                </c:pt>
                <c:pt idx="1">
                  <c:v>FY00</c:v>
                </c:pt>
                <c:pt idx="2">
                  <c:v>FY01</c:v>
                </c:pt>
                <c:pt idx="3">
                  <c:v>FY02</c:v>
                </c:pt>
                <c:pt idx="4">
                  <c:v>FY03</c:v>
                </c:pt>
                <c:pt idx="5">
                  <c:v>FY04</c:v>
                </c:pt>
                <c:pt idx="6">
                  <c:v>FY05</c:v>
                </c:pt>
                <c:pt idx="7">
                  <c:v>FY06</c:v>
                </c:pt>
                <c:pt idx="8">
                  <c:v>FY07</c:v>
                </c:pt>
                <c:pt idx="9">
                  <c:v>FY08</c:v>
                </c:pt>
                <c:pt idx="10">
                  <c:v>FY09</c:v>
                </c:pt>
                <c:pt idx="11">
                  <c:v>FY10</c:v>
                </c:pt>
                <c:pt idx="12">
                  <c:v>FY11</c:v>
                </c:pt>
                <c:pt idx="13">
                  <c:v>FY12</c:v>
                </c:pt>
                <c:pt idx="14">
                  <c:v>FY13</c:v>
                </c:pt>
                <c:pt idx="15">
                  <c:v>FY14</c:v>
                </c:pt>
                <c:pt idx="16">
                  <c:v>FY15</c:v>
                </c:pt>
                <c:pt idx="17">
                  <c:v>FY16</c:v>
                </c:pt>
                <c:pt idx="18">
                  <c:v>FY17</c:v>
                </c:pt>
                <c:pt idx="19">
                  <c:v>FY18</c:v>
                </c:pt>
                <c:pt idx="20">
                  <c:v>FY19</c:v>
                </c:pt>
                <c:pt idx="21">
                  <c:v>FY20</c:v>
                </c:pt>
              </c:strCache>
            </c:strRef>
          </c:cat>
          <c:val>
            <c:numRef>
              <c:f>Sheet1!$C$3:$X$3</c:f>
              <c:numCache>
                <c:formatCode>_(* #,##0_);_(* \(#,##0\);_(* "-"??_);_(@_)</c:formatCode>
                <c:ptCount val="22"/>
                <c:pt idx="0">
                  <c:v>83256</c:v>
                </c:pt>
                <c:pt idx="1">
                  <c:v>91886</c:v>
                </c:pt>
                <c:pt idx="2">
                  <c:v>90216</c:v>
                </c:pt>
                <c:pt idx="3">
                  <c:v>88928</c:v>
                </c:pt>
                <c:pt idx="4">
                  <c:v>88543</c:v>
                </c:pt>
                <c:pt idx="5">
                  <c:v>92220</c:v>
                </c:pt>
                <c:pt idx="6">
                  <c:v>90386</c:v>
                </c:pt>
                <c:pt idx="7">
                  <c:v>88785</c:v>
                </c:pt>
                <c:pt idx="8">
                  <c:v>91261</c:v>
                </c:pt>
                <c:pt idx="9">
                  <c:v>90715</c:v>
                </c:pt>
                <c:pt idx="10">
                  <c:v>91061</c:v>
                </c:pt>
                <c:pt idx="11">
                  <c:v>93662</c:v>
                </c:pt>
                <c:pt idx="12">
                  <c:v>99242</c:v>
                </c:pt>
                <c:pt idx="13">
                  <c:v>97510</c:v>
                </c:pt>
                <c:pt idx="14">
                  <c:v>93981</c:v>
                </c:pt>
                <c:pt idx="15">
                  <c:v>93885</c:v>
                </c:pt>
                <c:pt idx="16">
                  <c:v>90034</c:v>
                </c:pt>
                <c:pt idx="17">
                  <c:v>88806</c:v>
                </c:pt>
                <c:pt idx="18">
                  <c:v>87363</c:v>
                </c:pt>
                <c:pt idx="19">
                  <c:v>86867</c:v>
                </c:pt>
                <c:pt idx="20">
                  <c:v>80369</c:v>
                </c:pt>
                <c:pt idx="21">
                  <c:v>76655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45F7-40F9-B946-5A9E83ABCE2D}"/>
            </c:ext>
          </c:extLst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Average Credit Hours</c:v>
                </c:pt>
              </c:strCache>
            </c:strRef>
          </c:tx>
          <c:spPr>
            <a:ln w="3492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5F7-40F9-B946-5A9E83ABCE2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5F7-40F9-B946-5A9E83ABCE2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5F7-40F9-B946-5A9E83ABCE2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5F7-40F9-B946-5A9E83ABCE2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5F7-40F9-B946-5A9E83ABCE2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5F7-40F9-B946-5A9E83ABCE2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5F7-40F9-B946-5A9E83ABCE2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5F7-40F9-B946-5A9E83ABCE2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5F7-40F9-B946-5A9E83ABCE2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45F7-40F9-B946-5A9E83ABCE2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45F7-40F9-B946-5A9E83ABCE2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45F7-40F9-B946-5A9E83ABCE2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45F7-40F9-B946-5A9E83ABCE2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45F7-40F9-B946-5A9E83ABCE2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45F7-40F9-B946-5A9E83ABCE2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45F7-40F9-B946-5A9E83ABCE2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45F7-40F9-B946-5A9E83ABCE2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45F7-40F9-B946-5A9E83ABCE2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45F7-40F9-B946-5A9E83ABCE2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45F7-40F9-B946-5A9E83ABCE2D}"/>
                </c:ext>
              </c:extLst>
            </c:dLbl>
            <c:dLbl>
              <c:idx val="20"/>
              <c:layout>
                <c:manualLayout>
                  <c:x val="-3.1792764092052068E-2"/>
                  <c:y val="-4.6505377806551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45F7-40F9-B946-5A9E83ABCE2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45F7-40F9-B946-5A9E83ABCE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Sheet1!$C$2:$X$2</c:f>
              <c:strCache>
                <c:ptCount val="22"/>
                <c:pt idx="0">
                  <c:v>FY99</c:v>
                </c:pt>
                <c:pt idx="1">
                  <c:v>FY00</c:v>
                </c:pt>
                <c:pt idx="2">
                  <c:v>FY01</c:v>
                </c:pt>
                <c:pt idx="3">
                  <c:v>FY02</c:v>
                </c:pt>
                <c:pt idx="4">
                  <c:v>FY03</c:v>
                </c:pt>
                <c:pt idx="5">
                  <c:v>FY04</c:v>
                </c:pt>
                <c:pt idx="6">
                  <c:v>FY05</c:v>
                </c:pt>
                <c:pt idx="7">
                  <c:v>FY06</c:v>
                </c:pt>
                <c:pt idx="8">
                  <c:v>FY07</c:v>
                </c:pt>
                <c:pt idx="9">
                  <c:v>FY08</c:v>
                </c:pt>
                <c:pt idx="10">
                  <c:v>FY09</c:v>
                </c:pt>
                <c:pt idx="11">
                  <c:v>FY10</c:v>
                </c:pt>
                <c:pt idx="12">
                  <c:v>FY11</c:v>
                </c:pt>
                <c:pt idx="13">
                  <c:v>FY12</c:v>
                </c:pt>
                <c:pt idx="14">
                  <c:v>FY13</c:v>
                </c:pt>
                <c:pt idx="15">
                  <c:v>FY14</c:v>
                </c:pt>
                <c:pt idx="16">
                  <c:v>FY15</c:v>
                </c:pt>
                <c:pt idx="17">
                  <c:v>FY16</c:v>
                </c:pt>
                <c:pt idx="18">
                  <c:v>FY17</c:v>
                </c:pt>
                <c:pt idx="19">
                  <c:v>FY18</c:v>
                </c:pt>
                <c:pt idx="20">
                  <c:v>FY19</c:v>
                </c:pt>
                <c:pt idx="21">
                  <c:v>FY20</c:v>
                </c:pt>
              </c:strCache>
            </c:strRef>
          </c:cat>
          <c:val>
            <c:numRef>
              <c:f>Sheet1!$C$4:$X$4</c:f>
              <c:numCache>
                <c:formatCode>_(* #,##0_);_(* \(#,##0\);_(* "-"??_);_(@_)</c:formatCode>
                <c:ptCount val="22"/>
                <c:pt idx="0">
                  <c:v>89801.409090909088</c:v>
                </c:pt>
                <c:pt idx="1">
                  <c:v>89801.409090909088</c:v>
                </c:pt>
                <c:pt idx="2">
                  <c:v>89801.409090909088</c:v>
                </c:pt>
                <c:pt idx="3">
                  <c:v>89801.409090909088</c:v>
                </c:pt>
                <c:pt idx="4">
                  <c:v>89801.409090909088</c:v>
                </c:pt>
                <c:pt idx="5">
                  <c:v>89801.409090909088</c:v>
                </c:pt>
                <c:pt idx="6">
                  <c:v>89801.409090909088</c:v>
                </c:pt>
                <c:pt idx="7">
                  <c:v>89801.409090909088</c:v>
                </c:pt>
                <c:pt idx="8">
                  <c:v>89801.409090909088</c:v>
                </c:pt>
                <c:pt idx="9">
                  <c:v>89801.409090909088</c:v>
                </c:pt>
                <c:pt idx="10">
                  <c:v>89801.409090909088</c:v>
                </c:pt>
                <c:pt idx="11">
                  <c:v>89801.409090909088</c:v>
                </c:pt>
                <c:pt idx="12">
                  <c:v>89801.409090909088</c:v>
                </c:pt>
                <c:pt idx="13">
                  <c:v>89801.409090909088</c:v>
                </c:pt>
                <c:pt idx="14">
                  <c:v>89801.409090909088</c:v>
                </c:pt>
                <c:pt idx="15">
                  <c:v>89801.409090909088</c:v>
                </c:pt>
                <c:pt idx="16">
                  <c:v>89801.409090909088</c:v>
                </c:pt>
                <c:pt idx="17">
                  <c:v>89801.409090909088</c:v>
                </c:pt>
                <c:pt idx="18">
                  <c:v>89801.409090909088</c:v>
                </c:pt>
                <c:pt idx="19">
                  <c:v>89801.409090909088</c:v>
                </c:pt>
                <c:pt idx="20">
                  <c:v>89801.409090909088</c:v>
                </c:pt>
                <c:pt idx="21">
                  <c:v>89801.409090909088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9-45F7-40F9-B946-5A9E83ABCE2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47586232"/>
        <c:axId val="547586552"/>
      </c:lineChart>
      <c:catAx>
        <c:axId val="547586232"/>
        <c:scaling>
          <c:orientation val="minMax"/>
        </c:scaling>
        <c:delete val="0"/>
        <c:axPos val="b"/>
        <c:min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47586552"/>
        <c:crosses val="autoZero"/>
        <c:auto val="1"/>
        <c:lblAlgn val="ctr"/>
        <c:lblOffset val="100"/>
        <c:tickMarkSkip val="2"/>
        <c:noMultiLvlLbl val="0"/>
      </c:catAx>
      <c:valAx>
        <c:axId val="547586552"/>
        <c:scaling>
          <c:orientation val="minMax"/>
          <c:max val="102000"/>
          <c:min val="7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47586232"/>
        <c:crosses val="autoZero"/>
        <c:crossBetween val="midCat"/>
        <c:majorUnit val="4000"/>
      </c:valAx>
      <c:spPr>
        <a:solidFill>
          <a:schemeClr val="bg1">
            <a:lumMod val="95000"/>
          </a:schemeClr>
        </a:solidFill>
        <a:ln>
          <a:solidFill>
            <a:sysClr val="windowText" lastClr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900763029702112E-2"/>
          <c:y val="8.0285311218101355E-2"/>
          <c:w val="0.92409923697029783"/>
          <c:h val="0.7603368281158309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BHSU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Sheet1!$A$2:$A$22</c:f>
              <c:strCache>
                <c:ptCount val="21"/>
                <c:pt idx="0">
                  <c:v>FY99</c:v>
                </c:pt>
                <c:pt idx="1">
                  <c:v>FY00</c:v>
                </c:pt>
                <c:pt idx="2">
                  <c:v>FY01</c:v>
                </c:pt>
                <c:pt idx="3">
                  <c:v>FY02</c:v>
                </c:pt>
                <c:pt idx="4">
                  <c:v>FY03</c:v>
                </c:pt>
                <c:pt idx="5">
                  <c:v>FY04</c:v>
                </c:pt>
                <c:pt idx="6">
                  <c:v>FY05</c:v>
                </c:pt>
                <c:pt idx="7">
                  <c:v>FY06</c:v>
                </c:pt>
                <c:pt idx="8">
                  <c:v>FY07</c:v>
                </c:pt>
                <c:pt idx="9">
                  <c:v>FY08</c:v>
                </c:pt>
                <c:pt idx="10">
                  <c:v>FY09</c:v>
                </c:pt>
                <c:pt idx="11">
                  <c:v>FY10</c:v>
                </c:pt>
                <c:pt idx="12">
                  <c:v>FY11</c:v>
                </c:pt>
                <c:pt idx="13">
                  <c:v>FY12</c:v>
                </c:pt>
                <c:pt idx="14">
                  <c:v>FY13</c:v>
                </c:pt>
                <c:pt idx="15">
                  <c:v>FY14</c:v>
                </c:pt>
                <c:pt idx="16">
                  <c:v>FY15</c:v>
                </c:pt>
                <c:pt idx="17">
                  <c:v>FY16</c:v>
                </c:pt>
                <c:pt idx="18">
                  <c:v>FY17</c:v>
                </c:pt>
                <c:pt idx="19">
                  <c:v>FY18</c:v>
                </c:pt>
                <c:pt idx="20">
                  <c:v>FY19</c:v>
                </c:pt>
              </c:strCache>
            </c:strRef>
          </c:cat>
          <c:val>
            <c:numRef>
              <c:f>Sheet1!$B$2:$B$22</c:f>
              <c:numCache>
                <c:formatCode>#,##0</c:formatCode>
                <c:ptCount val="21"/>
                <c:pt idx="0">
                  <c:v>83256</c:v>
                </c:pt>
                <c:pt idx="1">
                  <c:v>91886</c:v>
                </c:pt>
                <c:pt idx="2">
                  <c:v>90216</c:v>
                </c:pt>
                <c:pt idx="3">
                  <c:v>88928</c:v>
                </c:pt>
                <c:pt idx="4">
                  <c:v>88543</c:v>
                </c:pt>
                <c:pt idx="5">
                  <c:v>92220</c:v>
                </c:pt>
                <c:pt idx="6">
                  <c:v>90386</c:v>
                </c:pt>
                <c:pt idx="7">
                  <c:v>88785</c:v>
                </c:pt>
                <c:pt idx="8">
                  <c:v>91261</c:v>
                </c:pt>
                <c:pt idx="9">
                  <c:v>90715</c:v>
                </c:pt>
                <c:pt idx="10">
                  <c:v>91061</c:v>
                </c:pt>
                <c:pt idx="11">
                  <c:v>93662</c:v>
                </c:pt>
                <c:pt idx="12">
                  <c:v>99242</c:v>
                </c:pt>
                <c:pt idx="13">
                  <c:v>97510</c:v>
                </c:pt>
                <c:pt idx="14">
                  <c:v>93981</c:v>
                </c:pt>
                <c:pt idx="15">
                  <c:v>93885</c:v>
                </c:pt>
                <c:pt idx="16">
                  <c:v>90034</c:v>
                </c:pt>
                <c:pt idx="17">
                  <c:v>88806</c:v>
                </c:pt>
                <c:pt idx="18">
                  <c:v>87363</c:v>
                </c:pt>
                <c:pt idx="19">
                  <c:v>86867</c:v>
                </c:pt>
                <c:pt idx="20">
                  <c:v>80369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D7-43E2-8BBB-10A752BE33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DSU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Sheet1!$A$2:$A$22</c:f>
              <c:strCache>
                <c:ptCount val="21"/>
                <c:pt idx="0">
                  <c:v>FY99</c:v>
                </c:pt>
                <c:pt idx="1">
                  <c:v>FY00</c:v>
                </c:pt>
                <c:pt idx="2">
                  <c:v>FY01</c:v>
                </c:pt>
                <c:pt idx="3">
                  <c:v>FY02</c:v>
                </c:pt>
                <c:pt idx="4">
                  <c:v>FY03</c:v>
                </c:pt>
                <c:pt idx="5">
                  <c:v>FY04</c:v>
                </c:pt>
                <c:pt idx="6">
                  <c:v>FY05</c:v>
                </c:pt>
                <c:pt idx="7">
                  <c:v>FY06</c:v>
                </c:pt>
                <c:pt idx="8">
                  <c:v>FY07</c:v>
                </c:pt>
                <c:pt idx="9">
                  <c:v>FY08</c:v>
                </c:pt>
                <c:pt idx="10">
                  <c:v>FY09</c:v>
                </c:pt>
                <c:pt idx="11">
                  <c:v>FY10</c:v>
                </c:pt>
                <c:pt idx="12">
                  <c:v>FY11</c:v>
                </c:pt>
                <c:pt idx="13">
                  <c:v>FY12</c:v>
                </c:pt>
                <c:pt idx="14">
                  <c:v>FY13</c:v>
                </c:pt>
                <c:pt idx="15">
                  <c:v>FY14</c:v>
                </c:pt>
                <c:pt idx="16">
                  <c:v>FY15</c:v>
                </c:pt>
                <c:pt idx="17">
                  <c:v>FY16</c:v>
                </c:pt>
                <c:pt idx="18">
                  <c:v>FY17</c:v>
                </c:pt>
                <c:pt idx="19">
                  <c:v>FY18</c:v>
                </c:pt>
                <c:pt idx="20">
                  <c:v>FY19</c:v>
                </c:pt>
              </c:strCache>
            </c:strRef>
          </c:cat>
          <c:val>
            <c:numRef>
              <c:f>Sheet1!$C$2:$C$22</c:f>
              <c:numCache>
                <c:formatCode>#,##0</c:formatCode>
                <c:ptCount val="21"/>
                <c:pt idx="0">
                  <c:v>32997</c:v>
                </c:pt>
                <c:pt idx="1">
                  <c:v>41378</c:v>
                </c:pt>
                <c:pt idx="2">
                  <c:v>44447</c:v>
                </c:pt>
                <c:pt idx="3">
                  <c:v>47632</c:v>
                </c:pt>
                <c:pt idx="4">
                  <c:v>48971</c:v>
                </c:pt>
                <c:pt idx="5">
                  <c:v>48556</c:v>
                </c:pt>
                <c:pt idx="6">
                  <c:v>45967</c:v>
                </c:pt>
                <c:pt idx="7">
                  <c:v>46153</c:v>
                </c:pt>
                <c:pt idx="8">
                  <c:v>46957</c:v>
                </c:pt>
                <c:pt idx="9">
                  <c:v>47823</c:v>
                </c:pt>
                <c:pt idx="10">
                  <c:v>49264</c:v>
                </c:pt>
                <c:pt idx="11">
                  <c:v>52887</c:v>
                </c:pt>
                <c:pt idx="12">
                  <c:v>55994</c:v>
                </c:pt>
                <c:pt idx="13">
                  <c:v>56291</c:v>
                </c:pt>
                <c:pt idx="14">
                  <c:v>56328</c:v>
                </c:pt>
                <c:pt idx="15">
                  <c:v>56436</c:v>
                </c:pt>
                <c:pt idx="16">
                  <c:v>56032</c:v>
                </c:pt>
                <c:pt idx="17">
                  <c:v>59533</c:v>
                </c:pt>
                <c:pt idx="18">
                  <c:v>60471</c:v>
                </c:pt>
                <c:pt idx="19">
                  <c:v>62861</c:v>
                </c:pt>
                <c:pt idx="20">
                  <c:v>65413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D7-43E2-8BBB-10A752BE33F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NSU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Sheet1!$A$2:$A$22</c:f>
              <c:strCache>
                <c:ptCount val="21"/>
                <c:pt idx="0">
                  <c:v>FY99</c:v>
                </c:pt>
                <c:pt idx="1">
                  <c:v>FY00</c:v>
                </c:pt>
                <c:pt idx="2">
                  <c:v>FY01</c:v>
                </c:pt>
                <c:pt idx="3">
                  <c:v>FY02</c:v>
                </c:pt>
                <c:pt idx="4">
                  <c:v>FY03</c:v>
                </c:pt>
                <c:pt idx="5">
                  <c:v>FY04</c:v>
                </c:pt>
                <c:pt idx="6">
                  <c:v>FY05</c:v>
                </c:pt>
                <c:pt idx="7">
                  <c:v>FY06</c:v>
                </c:pt>
                <c:pt idx="8">
                  <c:v>FY07</c:v>
                </c:pt>
                <c:pt idx="9">
                  <c:v>FY08</c:v>
                </c:pt>
                <c:pt idx="10">
                  <c:v>FY09</c:v>
                </c:pt>
                <c:pt idx="11">
                  <c:v>FY10</c:v>
                </c:pt>
                <c:pt idx="12">
                  <c:v>FY11</c:v>
                </c:pt>
                <c:pt idx="13">
                  <c:v>FY12</c:v>
                </c:pt>
                <c:pt idx="14">
                  <c:v>FY13</c:v>
                </c:pt>
                <c:pt idx="15">
                  <c:v>FY14</c:v>
                </c:pt>
                <c:pt idx="16">
                  <c:v>FY15</c:v>
                </c:pt>
                <c:pt idx="17">
                  <c:v>FY16</c:v>
                </c:pt>
                <c:pt idx="18">
                  <c:v>FY17</c:v>
                </c:pt>
                <c:pt idx="19">
                  <c:v>FY18</c:v>
                </c:pt>
                <c:pt idx="20">
                  <c:v>FY19</c:v>
                </c:pt>
              </c:strCache>
            </c:strRef>
          </c:cat>
          <c:val>
            <c:numRef>
              <c:f>Sheet1!$D$2:$D$22</c:f>
              <c:numCache>
                <c:formatCode>#,##0</c:formatCode>
                <c:ptCount val="21"/>
                <c:pt idx="0">
                  <c:v>64752</c:v>
                </c:pt>
                <c:pt idx="1">
                  <c:v>69588</c:v>
                </c:pt>
                <c:pt idx="2">
                  <c:v>66097</c:v>
                </c:pt>
                <c:pt idx="3">
                  <c:v>62468</c:v>
                </c:pt>
                <c:pt idx="4">
                  <c:v>62189</c:v>
                </c:pt>
                <c:pt idx="5">
                  <c:v>62874</c:v>
                </c:pt>
                <c:pt idx="6">
                  <c:v>57350</c:v>
                </c:pt>
                <c:pt idx="7">
                  <c:v>58130</c:v>
                </c:pt>
                <c:pt idx="8">
                  <c:v>54937</c:v>
                </c:pt>
                <c:pt idx="9">
                  <c:v>54991</c:v>
                </c:pt>
                <c:pt idx="10">
                  <c:v>59481</c:v>
                </c:pt>
                <c:pt idx="11">
                  <c:v>57517</c:v>
                </c:pt>
                <c:pt idx="12">
                  <c:v>63348</c:v>
                </c:pt>
                <c:pt idx="13">
                  <c:v>66069</c:v>
                </c:pt>
                <c:pt idx="14">
                  <c:v>64478</c:v>
                </c:pt>
                <c:pt idx="15">
                  <c:v>64942</c:v>
                </c:pt>
                <c:pt idx="16">
                  <c:v>65119</c:v>
                </c:pt>
                <c:pt idx="17">
                  <c:v>62024</c:v>
                </c:pt>
                <c:pt idx="18">
                  <c:v>59181</c:v>
                </c:pt>
                <c:pt idx="19">
                  <c:v>59253</c:v>
                </c:pt>
                <c:pt idx="20">
                  <c:v>57507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D7-43E2-8BBB-10A752BE33F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SDSM&amp;T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Sheet1!$A$2:$A$22</c:f>
              <c:strCache>
                <c:ptCount val="21"/>
                <c:pt idx="0">
                  <c:v>FY99</c:v>
                </c:pt>
                <c:pt idx="1">
                  <c:v>FY00</c:v>
                </c:pt>
                <c:pt idx="2">
                  <c:v>FY01</c:v>
                </c:pt>
                <c:pt idx="3">
                  <c:v>FY02</c:v>
                </c:pt>
                <c:pt idx="4">
                  <c:v>FY03</c:v>
                </c:pt>
                <c:pt idx="5">
                  <c:v>FY04</c:v>
                </c:pt>
                <c:pt idx="6">
                  <c:v>FY05</c:v>
                </c:pt>
                <c:pt idx="7">
                  <c:v>FY06</c:v>
                </c:pt>
                <c:pt idx="8">
                  <c:v>FY07</c:v>
                </c:pt>
                <c:pt idx="9">
                  <c:v>FY08</c:v>
                </c:pt>
                <c:pt idx="10">
                  <c:v>FY09</c:v>
                </c:pt>
                <c:pt idx="11">
                  <c:v>FY10</c:v>
                </c:pt>
                <c:pt idx="12">
                  <c:v>FY11</c:v>
                </c:pt>
                <c:pt idx="13">
                  <c:v>FY12</c:v>
                </c:pt>
                <c:pt idx="14">
                  <c:v>FY13</c:v>
                </c:pt>
                <c:pt idx="15">
                  <c:v>FY14</c:v>
                </c:pt>
                <c:pt idx="16">
                  <c:v>FY15</c:v>
                </c:pt>
                <c:pt idx="17">
                  <c:v>FY16</c:v>
                </c:pt>
                <c:pt idx="18">
                  <c:v>FY17</c:v>
                </c:pt>
                <c:pt idx="19">
                  <c:v>FY18</c:v>
                </c:pt>
                <c:pt idx="20">
                  <c:v>FY19</c:v>
                </c:pt>
              </c:strCache>
            </c:strRef>
          </c:cat>
          <c:val>
            <c:numRef>
              <c:f>Sheet1!$E$2:$E$22</c:f>
              <c:numCache>
                <c:formatCode>#,##0</c:formatCode>
                <c:ptCount val="21"/>
                <c:pt idx="0">
                  <c:v>53851</c:v>
                </c:pt>
                <c:pt idx="1">
                  <c:v>56258</c:v>
                </c:pt>
                <c:pt idx="2">
                  <c:v>57715</c:v>
                </c:pt>
                <c:pt idx="3">
                  <c:v>59728</c:v>
                </c:pt>
                <c:pt idx="4">
                  <c:v>60227</c:v>
                </c:pt>
                <c:pt idx="5">
                  <c:v>59070</c:v>
                </c:pt>
                <c:pt idx="6">
                  <c:v>56303</c:v>
                </c:pt>
                <c:pt idx="7">
                  <c:v>56368</c:v>
                </c:pt>
                <c:pt idx="8">
                  <c:v>51948</c:v>
                </c:pt>
                <c:pt idx="9">
                  <c:v>51403</c:v>
                </c:pt>
                <c:pt idx="10">
                  <c:v>51134</c:v>
                </c:pt>
                <c:pt idx="11">
                  <c:v>55195</c:v>
                </c:pt>
                <c:pt idx="12">
                  <c:v>57988</c:v>
                </c:pt>
                <c:pt idx="13">
                  <c:v>58835</c:v>
                </c:pt>
                <c:pt idx="14">
                  <c:v>61887</c:v>
                </c:pt>
                <c:pt idx="15">
                  <c:v>66387</c:v>
                </c:pt>
                <c:pt idx="16">
                  <c:v>70131</c:v>
                </c:pt>
                <c:pt idx="17">
                  <c:v>70581</c:v>
                </c:pt>
                <c:pt idx="18">
                  <c:v>70463</c:v>
                </c:pt>
                <c:pt idx="19">
                  <c:v>68191</c:v>
                </c:pt>
                <c:pt idx="20">
                  <c:v>64709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ED7-43E2-8BBB-10A752BE3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2027064"/>
        <c:axId val="532027392"/>
      </c:lineChart>
      <c:catAx>
        <c:axId val="532027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4500000" spcFirstLastPara="1" vertOverflow="ellipsis" wrap="square" anchor="t" anchorCtr="0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027392"/>
        <c:crosses val="autoZero"/>
        <c:auto val="1"/>
        <c:lblAlgn val="ctr"/>
        <c:lblOffset val="100"/>
        <c:noMultiLvlLbl val="0"/>
      </c:catAx>
      <c:valAx>
        <c:axId val="532027392"/>
        <c:scaling>
          <c:orientation val="minMax"/>
          <c:max val="100000"/>
          <c:min val="3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0270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27439760976572"/>
          <c:y val="3.926854196301801E-2"/>
          <c:w val="0.56574225730125061"/>
          <c:h val="0.868664289536692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8A-4AF6-9180-8AEEBB7FEFF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88A-4AF6-9180-8AEEBB7FEFF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88A-4AF6-9180-8AEEBB7FEFF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88A-4AF6-9180-8AEEBB7FEFF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88A-4AF6-9180-8AEEBB7FEFF8}"/>
              </c:ext>
            </c:extLst>
          </c:dPt>
          <c:dLbls>
            <c:dLbl>
              <c:idx val="0"/>
              <c:layout>
                <c:manualLayout>
                  <c:x val="-0.18091160130342013"/>
                  <c:y val="0.1389531803398202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2000" b="1" dirty="0"/>
                      <a:t>General Funds</a:t>
                    </a:r>
                  </a:p>
                  <a:p>
                    <a:pPr>
                      <a:defRPr sz="2000" b="1">
                        <a:cs typeface="Times New Roman" panose="02020603050405020304" pitchFamily="18" charset="0"/>
                      </a:defRPr>
                    </a:pPr>
                    <a:fld id="{CDFCFBDF-6900-4F0E-9112-8620BC97360D}" type="VALUE">
                      <a:rPr lang="en-US" sz="2000"/>
                      <a:pPr>
                        <a:defRPr sz="2000" b="1">
                          <a:cs typeface="Times New Roman" panose="02020603050405020304" pitchFamily="18" charset="0"/>
                        </a:defRPr>
                      </a:pPr>
                      <a:t>[VALUE]</a:t>
                    </a:fld>
                    <a:endParaRPr lang="en-US" sz="2000" dirty="0"/>
                  </a:p>
                  <a:p>
                    <a:pPr>
                      <a:defRPr sz="2000" b="1">
                        <a:cs typeface="Times New Roman" panose="02020603050405020304" pitchFamily="18" charset="0"/>
                      </a:defRPr>
                    </a:pPr>
                    <a:r>
                      <a:rPr lang="en-US" sz="2000" dirty="0"/>
                      <a:t>21%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4998018703485"/>
                      <c:h val="0.3109644538027815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88A-4AF6-9180-8AEEBB7FEFF8}"/>
                </c:ext>
              </c:extLst>
            </c:dLbl>
            <c:dLbl>
              <c:idx val="1"/>
              <c:layout>
                <c:manualLayout>
                  <c:x val="-0.15649753691030116"/>
                  <c:y val="-0.18902224260627989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Tuition &amp; Fees</a:t>
                    </a:r>
                  </a:p>
                  <a:p>
                    <a:fld id="{195C0666-A2CF-431C-8710-07218C400DFA}" type="VALUE">
                      <a:rPr lang="en-US" sz="2000"/>
                      <a:pPr/>
                      <a:t>[VALUE]</a:t>
                    </a:fld>
                    <a:endParaRPr lang="en-US" sz="2000" dirty="0"/>
                  </a:p>
                  <a:p>
                    <a:r>
                      <a:rPr lang="en-US" sz="2000" dirty="0"/>
                      <a:t>49%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06762685913266"/>
                      <c:h val="0.2480554717990930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88A-4AF6-9180-8AEEBB7FEFF8}"/>
                </c:ext>
              </c:extLst>
            </c:dLbl>
            <c:dLbl>
              <c:idx val="2"/>
              <c:layout>
                <c:manualLayout>
                  <c:x val="2.0228528490573237E-2"/>
                  <c:y val="-9.7989262006573964E-4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Federal</a:t>
                    </a:r>
                  </a:p>
                  <a:p>
                    <a:fld id="{E684CB06-BD8B-4AE2-9B50-826CED3E6674}" type="VALUE">
                      <a:rPr lang="en-US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9%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25235801747683"/>
                      <c:h val="0.244746949314415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88A-4AF6-9180-8AEEBB7FEFF8}"/>
                </c:ext>
              </c:extLst>
            </c:dLbl>
            <c:dLbl>
              <c:idx val="3"/>
              <c:layout>
                <c:manualLayout>
                  <c:x val="0.19076755988440469"/>
                  <c:y val="0.1963582583869994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2000" b="1" dirty="0"/>
                      <a:t>Other</a:t>
                    </a:r>
                  </a:p>
                  <a:p>
                    <a:pPr>
                      <a:defRPr sz="2000" b="1">
                        <a:cs typeface="Times New Roman" panose="02020603050405020304" pitchFamily="18" charset="0"/>
                      </a:defRPr>
                    </a:pPr>
                    <a:r>
                      <a:rPr lang="en-US" sz="2000" b="1" dirty="0"/>
                      <a:t>$6,790,246</a:t>
                    </a:r>
                  </a:p>
                  <a:p>
                    <a:pPr>
                      <a:defRPr sz="2000" b="1">
                        <a:cs typeface="Times New Roman" panose="02020603050405020304" pitchFamily="18" charset="0"/>
                      </a:defRPr>
                    </a:pPr>
                    <a:r>
                      <a:rPr lang="en-US" sz="2000" b="1" dirty="0"/>
                      <a:t>14%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97348026318574"/>
                      <c:h val="0.258977443732587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88A-4AF6-9180-8AEEBB7FEFF8}"/>
                </c:ext>
              </c:extLst>
            </c:dLbl>
            <c:dLbl>
              <c:idx val="4"/>
              <c:layout>
                <c:manualLayout>
                  <c:x val="-0.2176195056724182"/>
                  <c:y val="-4.01268494630277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2000" b="1" dirty="0"/>
                      <a:t>Room &amp; Board</a:t>
                    </a:r>
                  </a:p>
                  <a:p>
                    <a:pPr>
                      <a:defRPr sz="2000" b="1">
                        <a:cs typeface="Times New Roman" panose="02020603050405020304" pitchFamily="18" charset="0"/>
                      </a:defRPr>
                    </a:pPr>
                    <a:fld id="{FB01120C-F9F7-4168-97EF-C3F74D1F95FE}" type="VALUE">
                      <a:rPr lang="en-US" sz="2000"/>
                      <a:pPr>
                        <a:defRPr sz="2000" b="1">
                          <a:cs typeface="Times New Roman" panose="02020603050405020304" pitchFamily="18" charset="0"/>
                        </a:defRPr>
                      </a:pPr>
                      <a:t>[VALUE]</a:t>
                    </a:fld>
                    <a:endParaRPr lang="en-US" sz="2000" dirty="0"/>
                  </a:p>
                  <a:p>
                    <a:pPr>
                      <a:defRPr sz="2000" b="1">
                        <a:cs typeface="Times New Roman" panose="02020603050405020304" pitchFamily="18" charset="0"/>
                      </a:defRPr>
                    </a:pPr>
                    <a:r>
                      <a:rPr lang="en-US" sz="2000" dirty="0"/>
                      <a:t>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55872664710507"/>
                      <c:h val="0.243382378129960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88A-4AF6-9180-8AEEBB7FEF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  <a:tailEnd type="none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General Funds</c:v>
                </c:pt>
                <c:pt idx="1">
                  <c:v>Tuition &amp; Fees</c:v>
                </c:pt>
                <c:pt idx="2">
                  <c:v>Federal</c:v>
                </c:pt>
                <c:pt idx="3">
                  <c:v>Other</c:v>
                </c:pt>
                <c:pt idx="4">
                  <c:v>Room &amp; Board</c:v>
                </c:pt>
              </c:strCache>
            </c:strRef>
          </c:cat>
          <c:val>
            <c:numRef>
              <c:f>Sheet1!$B$2:$B$6</c:f>
              <c:numCache>
                <c:formatCode>"$"#,##0_);[Red]\("$"#,##0\)</c:formatCode>
                <c:ptCount val="5"/>
                <c:pt idx="0">
                  <c:v>10038177</c:v>
                </c:pt>
                <c:pt idx="1">
                  <c:v>24058906</c:v>
                </c:pt>
                <c:pt idx="2">
                  <c:v>4407647</c:v>
                </c:pt>
                <c:pt idx="3">
                  <c:v>6790247</c:v>
                </c:pt>
                <c:pt idx="4">
                  <c:v>3635229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88A-4AF6-9180-8AEEBB7FEFF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79248370752592"/>
          <c:y val="0.16006285819816127"/>
          <c:w val="0.44620780736534027"/>
          <c:h val="0.6759717654346898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C8-4721-ACD3-65D6CBCDAF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C8-4721-ACD3-65D6CBCDAF6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C8-4721-ACD3-65D6CBCDAF6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C8-4721-ACD3-65D6CBCDAF6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AC8-4721-ACD3-65D6CBCDAF6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AC8-4721-ACD3-65D6CBCDAF6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AC8-4721-ACD3-65D6CBCDAF6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AC8-4721-ACD3-65D6CBCDAF68}"/>
              </c:ext>
            </c:extLst>
          </c:dPt>
          <c:dLbls>
            <c:dLbl>
              <c:idx val="0"/>
              <c:layout>
                <c:manualLayout>
                  <c:x val="-0.19914292732488631"/>
                  <c:y val="0.2078656329193078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900" b="1" dirty="0"/>
                      <a:t>Instruction</a:t>
                    </a:r>
                  </a:p>
                  <a:p>
                    <a:pPr>
                      <a:defRPr sz="1900" b="1">
                        <a:cs typeface="Times New Roman" panose="02020603050405020304" pitchFamily="18" charset="0"/>
                      </a:defRPr>
                    </a:pPr>
                    <a:fld id="{3AC91C09-0A6D-42FB-B27D-ADF349F133FE}" type="VALUE">
                      <a:rPr lang="en-US" sz="1900" smtClean="0"/>
                      <a:pPr>
                        <a:defRPr sz="1900" b="1">
                          <a:cs typeface="Times New Roman" panose="02020603050405020304" pitchFamily="18" charset="0"/>
                        </a:defRPr>
                      </a:pPr>
                      <a:t>[VALUE]</a:t>
                    </a:fld>
                    <a:endParaRPr lang="en-US" sz="1900" dirty="0"/>
                  </a:p>
                  <a:p>
                    <a:pPr>
                      <a:defRPr sz="1900" b="1">
                        <a:cs typeface="Times New Roman" panose="02020603050405020304" pitchFamily="18" charset="0"/>
                      </a:defRPr>
                    </a:pPr>
                    <a:r>
                      <a:rPr lang="en-US" sz="1900" baseline="0" dirty="0"/>
                      <a:t>3</a:t>
                    </a:r>
                    <a:r>
                      <a:rPr lang="en-US" sz="1900" dirty="0"/>
                      <a:t>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31432968961491"/>
                      <c:h val="0.2527854607537268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AC8-4721-ACD3-65D6CBCDAF68}"/>
                </c:ext>
              </c:extLst>
            </c:dLbl>
            <c:dLbl>
              <c:idx val="1"/>
              <c:layout>
                <c:manualLayout>
                  <c:x val="4.1227175374140196E-2"/>
                  <c:y val="-0.22668598771659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900" b="1" dirty="0"/>
                      <a:t>Research</a:t>
                    </a:r>
                  </a:p>
                  <a:p>
                    <a:pPr>
                      <a:defRPr sz="1900" b="1">
                        <a:cs typeface="Times New Roman" panose="02020603050405020304" pitchFamily="18" charset="0"/>
                      </a:defRPr>
                    </a:pPr>
                    <a:r>
                      <a:rPr lang="en-US" sz="1900" dirty="0"/>
                      <a:t> </a:t>
                    </a:r>
                    <a:fld id="{AD8D9F41-5FEA-4688-9CC9-CB1204F5CF11}" type="VALUE">
                      <a:rPr lang="en-US" sz="1900" smtClean="0"/>
                      <a:pPr>
                        <a:defRPr sz="1900" b="1">
                          <a:cs typeface="Times New Roman" panose="02020603050405020304" pitchFamily="18" charset="0"/>
                        </a:defRPr>
                      </a:pPr>
                      <a:t>[VALUE]</a:t>
                    </a:fld>
                    <a:endParaRPr lang="en-US" sz="1900" dirty="0"/>
                  </a:p>
                  <a:p>
                    <a:pPr>
                      <a:defRPr sz="1900" b="1">
                        <a:cs typeface="Times New Roman" panose="02020603050405020304" pitchFamily="18" charset="0"/>
                      </a:defRPr>
                    </a:pPr>
                    <a:r>
                      <a:rPr lang="en-US" sz="1900" dirty="0"/>
                      <a:t>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63712402158441"/>
                      <c:h val="0.207331879056352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AC8-4721-ACD3-65D6CBCDAF68}"/>
                </c:ext>
              </c:extLst>
            </c:dLbl>
            <c:dLbl>
              <c:idx val="2"/>
              <c:layout>
                <c:manualLayout>
                  <c:x val="7.0069656678032957E-2"/>
                  <c:y val="-0.1319851618269807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900" b="1" dirty="0"/>
                      <a:t>Public Service</a:t>
                    </a:r>
                  </a:p>
                  <a:p>
                    <a:pPr>
                      <a:defRPr sz="1900" b="1">
                        <a:cs typeface="Times New Roman" panose="02020603050405020304" pitchFamily="18" charset="0"/>
                      </a:defRPr>
                    </a:pPr>
                    <a:fld id="{FC982F11-4EE7-40EB-A667-AED6ACE7DDBA}" type="VALUE">
                      <a:rPr lang="en-US" sz="1900" smtClean="0"/>
                      <a:pPr>
                        <a:defRPr sz="1900" b="1">
                          <a:cs typeface="Times New Roman" panose="02020603050405020304" pitchFamily="18" charset="0"/>
                        </a:defRPr>
                      </a:pPr>
                      <a:t>[VALUE]</a:t>
                    </a:fld>
                    <a:endParaRPr lang="en-US" sz="1900" dirty="0"/>
                  </a:p>
                  <a:p>
                    <a:pPr>
                      <a:defRPr sz="1900" b="1">
                        <a:cs typeface="Times New Roman" panose="02020603050405020304" pitchFamily="18" charset="0"/>
                      </a:defRPr>
                    </a:pPr>
                    <a:r>
                      <a:rPr lang="en-US" sz="1900" dirty="0"/>
                      <a:t>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58178670870015"/>
                      <c:h val="0.200575298780785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AC8-4721-ACD3-65D6CBCDAF68}"/>
                </c:ext>
              </c:extLst>
            </c:dLbl>
            <c:dLbl>
              <c:idx val="3"/>
              <c:layout>
                <c:manualLayout>
                  <c:x val="-3.3141536260275439E-2"/>
                  <c:y val="-2.927042269188471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900" b="1" dirty="0">
                        <a:latin typeface="+mn-lt"/>
                      </a:rPr>
                      <a:t>Academic Support</a:t>
                    </a:r>
                  </a:p>
                  <a:p>
                    <a:pPr>
                      <a:defRPr sz="1900" b="1">
                        <a:cs typeface="Times New Roman" panose="02020603050405020304" pitchFamily="18" charset="0"/>
                      </a:defRPr>
                    </a:pPr>
                    <a:fld id="{D13B5FB9-BC94-4AAA-84EC-BB9A4FA849BB}" type="VALUE">
                      <a:rPr lang="en-US" sz="1900" b="1" smtClean="0">
                        <a:latin typeface="+mn-lt"/>
                      </a:rPr>
                      <a:pPr>
                        <a:defRPr sz="1900" b="1">
                          <a:cs typeface="Times New Roman" panose="02020603050405020304" pitchFamily="18" charset="0"/>
                        </a:defRPr>
                      </a:pPr>
                      <a:t>[VALUE]</a:t>
                    </a:fld>
                    <a:endParaRPr lang="en-US" sz="1900" b="1" dirty="0">
                      <a:latin typeface="+mn-lt"/>
                    </a:endParaRPr>
                  </a:p>
                  <a:p>
                    <a:pPr>
                      <a:defRPr sz="1900" b="1">
                        <a:cs typeface="Times New Roman" panose="02020603050405020304" pitchFamily="18" charset="0"/>
                      </a:defRPr>
                    </a:pPr>
                    <a:r>
                      <a:rPr lang="en-US" sz="1900" b="1" dirty="0">
                        <a:latin typeface="+mn-lt"/>
                      </a:rPr>
                      <a:t>10%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78508356022478"/>
                      <c:h val="0.203481752961995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AC8-4721-ACD3-65D6CBCDAF68}"/>
                </c:ext>
              </c:extLst>
            </c:dLbl>
            <c:dLbl>
              <c:idx val="4"/>
              <c:layout>
                <c:manualLayout>
                  <c:x val="2.8157395167622473E-2"/>
                  <c:y val="-2.20347852647059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900" b="1" dirty="0"/>
                      <a:t>Student Services </a:t>
                    </a:r>
                    <a:br>
                      <a:rPr lang="en-US" sz="1900" b="1" dirty="0"/>
                    </a:br>
                    <a:r>
                      <a:rPr lang="en-US" sz="1900" b="1" dirty="0"/>
                      <a:t>&amp; Athletics</a:t>
                    </a:r>
                  </a:p>
                  <a:p>
                    <a:pPr>
                      <a:defRPr sz="1900" b="1">
                        <a:cs typeface="Times New Roman" panose="02020603050405020304" pitchFamily="18" charset="0"/>
                      </a:defRPr>
                    </a:pPr>
                    <a:fld id="{89AC6655-A0A0-411D-9AFF-D5456D98288E}" type="VALUE">
                      <a:rPr lang="en-US" sz="1900" smtClean="0"/>
                      <a:pPr>
                        <a:defRPr sz="1900" b="1">
                          <a:cs typeface="Times New Roman" panose="02020603050405020304" pitchFamily="18" charset="0"/>
                        </a:defRPr>
                      </a:pPr>
                      <a:t>[VALUE]</a:t>
                    </a:fld>
                    <a:r>
                      <a:rPr lang="en-US" sz="1900" baseline="0" dirty="0"/>
                      <a:t> </a:t>
                    </a:r>
                    <a:r>
                      <a:rPr lang="en-US" sz="1900" dirty="0"/>
                      <a:t>15%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595414192631818"/>
                      <c:h val="0.231729531522667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AC8-4721-ACD3-65D6CBCDAF68}"/>
                </c:ext>
              </c:extLst>
            </c:dLbl>
            <c:dLbl>
              <c:idx val="5"/>
              <c:layout>
                <c:manualLayout>
                  <c:x val="-3.2365781433283364E-2"/>
                  <c:y val="-1.5161436728965297E-3"/>
                </c:manualLayout>
              </c:layout>
              <c:tx>
                <c:rich>
                  <a:bodyPr/>
                  <a:lstStyle/>
                  <a:p>
                    <a:r>
                      <a:rPr lang="en-US" sz="1900" b="1" dirty="0"/>
                      <a:t>Inst. Support</a:t>
                    </a:r>
                  </a:p>
                  <a:p>
                    <a:fld id="{CE7F0C77-E331-44BB-AD9F-069A19FB596C}" type="VALUE">
                      <a:rPr lang="en-US" sz="1900" smtClean="0"/>
                      <a:pPr/>
                      <a:t>[VALUE]</a:t>
                    </a:fld>
                    <a:r>
                      <a:rPr lang="en-US" sz="1900" baseline="0" dirty="0"/>
                      <a:t> </a:t>
                    </a:r>
                  </a:p>
                  <a:p>
                    <a:r>
                      <a:rPr lang="en-US" sz="1900" dirty="0"/>
                      <a:t>13%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53504020355223"/>
                      <c:h val="0.2191230150548088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AC8-4721-ACD3-65D6CBCDAF68}"/>
                </c:ext>
              </c:extLst>
            </c:dLbl>
            <c:dLbl>
              <c:idx val="6"/>
              <c:layout>
                <c:manualLayout>
                  <c:x val="-2.318441017785465E-2"/>
                  <c:y val="2.86144462618638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900" b="1" dirty="0">
                        <a:latin typeface="+mn-lt"/>
                      </a:rPr>
                      <a:t>Operations &amp; Main. </a:t>
                    </a:r>
                    <a:br>
                      <a:rPr lang="en-US" sz="1900" b="1" dirty="0">
                        <a:latin typeface="+mn-lt"/>
                      </a:rPr>
                    </a:br>
                    <a:fld id="{11FFBA65-924D-4876-920B-FF1B89F5232A}" type="VALUE">
                      <a:rPr lang="en-US" sz="1900" b="1" smtClean="0">
                        <a:latin typeface="+mn-lt"/>
                      </a:rPr>
                      <a:pPr>
                        <a:defRPr sz="1900" b="1">
                          <a:cs typeface="Times New Roman" panose="02020603050405020304" pitchFamily="18" charset="0"/>
                        </a:defRPr>
                      </a:pPr>
                      <a:t>[VALUE]</a:t>
                    </a:fld>
                    <a:r>
                      <a:rPr lang="en-US" sz="1900" b="1" dirty="0">
                        <a:latin typeface="+mn-lt"/>
                      </a:rPr>
                      <a:t> </a:t>
                    </a:r>
                  </a:p>
                  <a:p>
                    <a:pPr>
                      <a:defRPr sz="1900" b="1">
                        <a:cs typeface="Times New Roman" panose="02020603050405020304" pitchFamily="18" charset="0"/>
                      </a:defRPr>
                    </a:pPr>
                    <a:r>
                      <a:rPr lang="en-US" sz="1900" b="1" dirty="0">
                        <a:latin typeface="+mn-lt"/>
                      </a:rPr>
                      <a:t>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63048330063243"/>
                      <c:h val="0.215482149974080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AC8-4721-ACD3-65D6CBCDAF68}"/>
                </c:ext>
              </c:extLst>
            </c:dLbl>
            <c:dLbl>
              <c:idx val="7"/>
              <c:layout>
                <c:manualLayout>
                  <c:x val="3.411774597229187E-2"/>
                  <c:y val="9.822377039180975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9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cs typeface="Times New Roman" panose="02020603050405020304" pitchFamily="18" charset="0"/>
                      </a:rPr>
                      <a:t>Auxiliaries</a:t>
                    </a:r>
                  </a:p>
                  <a:p>
                    <a:pPr>
                      <a:defRPr sz="1900" b="1">
                        <a:cs typeface="Times New Roman" panose="02020603050405020304" pitchFamily="18" charset="0"/>
                      </a:defRPr>
                    </a:pPr>
                    <a:fld id="{CF214A86-EA47-4571-8B1D-B6DA2CD308BA}" type="VALUE">
                      <a:rPr lang="en-US" sz="1900" b="1" i="0" u="none" strike="noStrike" kern="1200" baseline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cs typeface="Times New Roman" panose="02020603050405020304" pitchFamily="18" charset="0"/>
                      </a:rPr>
                      <a:pPr>
                        <a:defRPr sz="1900" b="1">
                          <a:cs typeface="Times New Roman" panose="02020603050405020304" pitchFamily="18" charset="0"/>
                        </a:defRPr>
                      </a:pPr>
                      <a:t>[VALUE]</a:t>
                    </a:fld>
                    <a:r>
                      <a:rPr lang="en-US" sz="19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cs typeface="Times New Roman" panose="02020603050405020304" pitchFamily="18" charset="0"/>
                      </a:rPr>
                      <a:t> </a:t>
                    </a:r>
                  </a:p>
                  <a:p>
                    <a:pPr>
                      <a:defRPr sz="1900" b="1">
                        <a:cs typeface="Times New Roman" panose="02020603050405020304" pitchFamily="18" charset="0"/>
                      </a:defRPr>
                    </a:pPr>
                    <a:r>
                      <a:rPr lang="en-US" sz="19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cs typeface="Times New Roman" panose="02020603050405020304" pitchFamily="18" charset="0"/>
                      </a:rPr>
                      <a:t>15%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71324495130559"/>
                      <c:h val="0.180729918394350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9AC8-4721-ACD3-65D6CBCDAF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Sheet1!$A$12:$A$19</c:f>
              <c:strCache>
                <c:ptCount val="8"/>
                <c:pt idx="0">
                  <c:v>Instruction</c:v>
                </c:pt>
                <c:pt idx="1">
                  <c:v>Research</c:v>
                </c:pt>
                <c:pt idx="2">
                  <c:v>Public Service</c:v>
                </c:pt>
                <c:pt idx="3">
                  <c:v>Academic Support</c:v>
                </c:pt>
                <c:pt idx="4">
                  <c:v>Student Services</c:v>
                </c:pt>
                <c:pt idx="5">
                  <c:v>Institutional Support</c:v>
                </c:pt>
                <c:pt idx="6">
                  <c:v>O&amp;M of Plant</c:v>
                </c:pt>
                <c:pt idx="7">
                  <c:v>Auxiliaries</c:v>
                </c:pt>
              </c:strCache>
            </c:strRef>
          </c:cat>
          <c:val>
            <c:numRef>
              <c:f>Sheet1!$B$12:$B$19</c:f>
              <c:numCache>
                <c:formatCode>"$"#,##0_);[Red]\("$"#,##0\)</c:formatCode>
                <c:ptCount val="8"/>
                <c:pt idx="0">
                  <c:v>14438610</c:v>
                </c:pt>
                <c:pt idx="1">
                  <c:v>2846430</c:v>
                </c:pt>
                <c:pt idx="2">
                  <c:v>1658894</c:v>
                </c:pt>
                <c:pt idx="3">
                  <c:v>4711017</c:v>
                </c:pt>
                <c:pt idx="4">
                  <c:v>7200263</c:v>
                </c:pt>
                <c:pt idx="5">
                  <c:v>6332815</c:v>
                </c:pt>
                <c:pt idx="6">
                  <c:v>4329351</c:v>
                </c:pt>
                <c:pt idx="7">
                  <c:v>7412825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AC8-4721-ACD3-65D6CBCDAF6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'[Charts - KJ.xlsx]Sheet2'!$C$1</c:f>
              <c:strCache>
                <c:ptCount val="1"/>
                <c:pt idx="0">
                  <c:v>General 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6">
                  <a:tint val="77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tint val="77000"/>
                  <a:lumMod val="75000"/>
                </a:schemeClr>
              </a:contourClr>
            </a:sp3d>
          </c:spPr>
          <c:invertIfNegative val="0"/>
          <c:cat>
            <c:strRef>
              <c:f>'[Charts - KJ.xlsx]Sheet2'!$B$2:$B$4</c:f>
              <c:strCache>
                <c:ptCount val="3"/>
                <c:pt idx="0">
                  <c:v>BHSU</c:v>
                </c:pt>
                <c:pt idx="1">
                  <c:v>DSU</c:v>
                </c:pt>
                <c:pt idx="2">
                  <c:v>NSU</c:v>
                </c:pt>
              </c:strCache>
            </c:strRef>
          </c:cat>
          <c:val>
            <c:numRef>
              <c:f>'[Charts - KJ.xlsx]Sheet2'!$C$2:$C$4</c:f>
              <c:numCache>
                <c:formatCode>"$"#,##0_);[Red]\("$"#,##0\)</c:formatCode>
                <c:ptCount val="3"/>
                <c:pt idx="0">
                  <c:v>10038177</c:v>
                </c:pt>
                <c:pt idx="1">
                  <c:v>10293559</c:v>
                </c:pt>
                <c:pt idx="2">
                  <c:v>12416191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E2-471A-BC17-17B6B5AD4690}"/>
            </c:ext>
          </c:extLst>
        </c:ser>
        <c:ser>
          <c:idx val="1"/>
          <c:order val="1"/>
          <c:tx>
            <c:strRef>
              <c:f>'[Charts - KJ.xlsx]Sheet2'!$D$1</c:f>
              <c:strCache>
                <c:ptCount val="1"/>
                <c:pt idx="0">
                  <c:v>Tuition</c:v>
                </c:pt>
              </c:strCache>
            </c:strRef>
          </c:tx>
          <c:spPr>
            <a:solidFill>
              <a:schemeClr val="accent6">
                <a:shade val="76000"/>
                <a:alpha val="85000"/>
              </a:schemeClr>
            </a:solidFill>
            <a:ln w="9525" cap="flat" cmpd="sng" algn="ctr">
              <a:solidFill>
                <a:schemeClr val="accent6">
                  <a:shade val="76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shade val="76000"/>
                  <a:lumMod val="75000"/>
                </a:schemeClr>
              </a:contourClr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E2-471A-BC17-17B6B5AD469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E2-471A-BC17-17B6B5AD469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E2-471A-BC17-17B6B5AD46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'[Charts - KJ.xlsx]Sheet2'!$B$2:$B$4</c:f>
              <c:strCache>
                <c:ptCount val="3"/>
                <c:pt idx="0">
                  <c:v>BHSU</c:v>
                </c:pt>
                <c:pt idx="1">
                  <c:v>DSU</c:v>
                </c:pt>
                <c:pt idx="2">
                  <c:v>NSU</c:v>
                </c:pt>
              </c:strCache>
            </c:strRef>
          </c:cat>
          <c:val>
            <c:numRef>
              <c:f>'[Charts - KJ.xlsx]Sheet2'!$D$2:$D$4</c:f>
              <c:numCache>
                <c:formatCode>"$"#,##0_);[Red]\("$"#,##0\)</c:formatCode>
                <c:ptCount val="3"/>
                <c:pt idx="0">
                  <c:v>22159760</c:v>
                </c:pt>
                <c:pt idx="1">
                  <c:v>17500525</c:v>
                </c:pt>
                <c:pt idx="2">
                  <c:v>13750357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E2-471A-BC17-17B6B5AD4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610983032"/>
        <c:axId val="610983360"/>
        <c:axId val="0"/>
      </c:bar3DChart>
      <c:catAx>
        <c:axId val="610983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0983360"/>
        <c:crosses val="autoZero"/>
        <c:auto val="1"/>
        <c:lblAlgn val="ctr"/>
        <c:lblOffset val="100"/>
        <c:noMultiLvlLbl val="0"/>
      </c:catAx>
      <c:valAx>
        <c:axId val="61098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0983032"/>
        <c:crosses val="autoZero"/>
        <c:crossBetween val="between"/>
      </c:valAx>
      <c:dTable>
        <c:showHorzBorder val="0"/>
        <c:showVertBorder val="0"/>
        <c:showOutline val="0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 w="28575" cap="rnd">
            <a:solidFill>
              <a:schemeClr val="accent6">
                <a:lumMod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28575" cap="rnd">
            <a:solidFill>
              <a:schemeClr val="accent6">
                <a:lumMod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28575" cap="rnd">
            <a:solidFill>
              <a:schemeClr val="accent6">
                <a:lumMod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28575" cap="rnd">
            <a:solidFill>
              <a:schemeClr val="accent6">
                <a:lumMod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0560539808855927"/>
          <c:y val="0.15451070211612289"/>
          <c:w val="0.86661232051875869"/>
          <c:h val="0.64447902102340637"/>
        </c:manualLayout>
      </c:layout>
      <c:lineChart>
        <c:grouping val="standard"/>
        <c:varyColors val="0"/>
        <c:ser>
          <c:idx val="0"/>
          <c:order val="0"/>
          <c:tx>
            <c:strRef>
              <c:f>'Charts - Credit Hours - est FY2'!$M$29</c:f>
              <c:strCache>
                <c:ptCount val="1"/>
                <c:pt idx="0">
                  <c:v>Budgeted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'Charts - Credit Hours - est FY2'!$N$28:$W$28</c:f>
              <c:strCache>
                <c:ptCount val="10"/>
                <c:pt idx="0">
                  <c:v>FY2011</c:v>
                </c:pt>
                <c:pt idx="1">
                  <c:v>FY2012</c:v>
                </c:pt>
                <c:pt idx="2">
                  <c:v>FY2013</c:v>
                </c:pt>
                <c:pt idx="3">
                  <c:v>FY2014</c:v>
                </c:pt>
                <c:pt idx="4">
                  <c:v>FY2015</c:v>
                </c:pt>
                <c:pt idx="5">
                  <c:v>FY2016</c:v>
                </c:pt>
                <c:pt idx="6">
                  <c:v>FY2017</c:v>
                </c:pt>
                <c:pt idx="7">
                  <c:v>FY2018</c:v>
                </c:pt>
                <c:pt idx="8">
                  <c:v>FY2019</c:v>
                </c:pt>
                <c:pt idx="9">
                  <c:v>*FY2020</c:v>
                </c:pt>
              </c:strCache>
            </c:strRef>
          </c:cat>
          <c:val>
            <c:numRef>
              <c:f>'Charts - Credit Hours - est FY2'!$N$29:$W$29</c:f>
              <c:numCache>
                <c:formatCode>_(* #,##0_);_(* \(#,##0\);_(* "-"??_);_(@_)</c:formatCode>
                <c:ptCount val="10"/>
                <c:pt idx="0">
                  <c:v>94350</c:v>
                </c:pt>
                <c:pt idx="1">
                  <c:v>97485</c:v>
                </c:pt>
                <c:pt idx="2">
                  <c:v>95875</c:v>
                </c:pt>
                <c:pt idx="3">
                  <c:v>93462</c:v>
                </c:pt>
                <c:pt idx="4">
                  <c:v>92965</c:v>
                </c:pt>
                <c:pt idx="5">
                  <c:v>87880</c:v>
                </c:pt>
                <c:pt idx="6">
                  <c:v>87880</c:v>
                </c:pt>
                <c:pt idx="7">
                  <c:v>86986</c:v>
                </c:pt>
                <c:pt idx="8">
                  <c:v>85568</c:v>
                </c:pt>
                <c:pt idx="9">
                  <c:v>83197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DE-4F69-BD14-45AA9F886C86}"/>
            </c:ext>
          </c:extLst>
        </c:ser>
        <c:ser>
          <c:idx val="1"/>
          <c:order val="1"/>
          <c:tx>
            <c:strRef>
              <c:f>'Charts - Credit Hours - est FY2'!$M$30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'Charts - Credit Hours - est FY2'!$N$28:$W$28</c:f>
              <c:strCache>
                <c:ptCount val="10"/>
                <c:pt idx="0">
                  <c:v>FY2011</c:v>
                </c:pt>
                <c:pt idx="1">
                  <c:v>FY2012</c:v>
                </c:pt>
                <c:pt idx="2">
                  <c:v>FY2013</c:v>
                </c:pt>
                <c:pt idx="3">
                  <c:v>FY2014</c:v>
                </c:pt>
                <c:pt idx="4">
                  <c:v>FY2015</c:v>
                </c:pt>
                <c:pt idx="5">
                  <c:v>FY2016</c:v>
                </c:pt>
                <c:pt idx="6">
                  <c:v>FY2017</c:v>
                </c:pt>
                <c:pt idx="7">
                  <c:v>FY2018</c:v>
                </c:pt>
                <c:pt idx="8">
                  <c:v>FY2019</c:v>
                </c:pt>
                <c:pt idx="9">
                  <c:v>*FY2020</c:v>
                </c:pt>
              </c:strCache>
            </c:strRef>
          </c:cat>
          <c:val>
            <c:numRef>
              <c:f>'Charts - Credit Hours - est FY2'!$N$30:$W$30</c:f>
              <c:numCache>
                <c:formatCode>#,##0_);[Red]\(#,##0\)</c:formatCode>
                <c:ptCount val="10"/>
                <c:pt idx="0">
                  <c:v>99242</c:v>
                </c:pt>
                <c:pt idx="1">
                  <c:v>97510</c:v>
                </c:pt>
                <c:pt idx="2">
                  <c:v>93981</c:v>
                </c:pt>
                <c:pt idx="3">
                  <c:v>93885</c:v>
                </c:pt>
                <c:pt idx="4">
                  <c:v>90034</c:v>
                </c:pt>
                <c:pt idx="5">
                  <c:v>88806</c:v>
                </c:pt>
                <c:pt idx="6">
                  <c:v>87363</c:v>
                </c:pt>
                <c:pt idx="7">
                  <c:v>86867</c:v>
                </c:pt>
                <c:pt idx="8">
                  <c:v>80369</c:v>
                </c:pt>
                <c:pt idx="9">
                  <c:v>76655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DE-4F69-BD14-45AA9F886C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7323576"/>
        <c:axId val="283317936"/>
      </c:lineChart>
      <c:catAx>
        <c:axId val="2117323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83317936"/>
        <c:crosses val="autoZero"/>
        <c:auto val="1"/>
        <c:lblAlgn val="ctr"/>
        <c:lblOffset val="100"/>
        <c:noMultiLvlLbl val="0"/>
      </c:catAx>
      <c:valAx>
        <c:axId val="283317936"/>
        <c:scaling>
          <c:orientation val="minMax"/>
          <c:max val="100000"/>
          <c:min val="7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117323576"/>
        <c:crosses val="autoZero"/>
        <c:crossBetween val="between"/>
        <c:majorUnit val="4000"/>
      </c:valAx>
      <c:dTable>
        <c:showHorzBorder val="0"/>
        <c:showVertBorder val="1"/>
        <c:showOutline val="0"/>
        <c:showKeys val="0"/>
        <c:spPr>
          <a:noFill/>
          <a:ln w="9525" cap="flat" cmpd="sng" algn="ctr">
            <a:solidFill>
              <a:schemeClr val="accent6">
                <a:lumMod val="50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dTable>
      <c:spPr>
        <a:solidFill>
          <a:schemeClr val="bg1"/>
        </a:solidFill>
        <a:ln>
          <a:solidFill>
            <a:schemeClr val="accent6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0.0877</cdr:x>
      <cdr:y>0.2422</cdr:y>
    </cdr:from>
    <cdr:to>
      <cdr:x>0.21196</cdr:x>
      <cdr:y>0.30889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01258" y="1273665"/>
          <a:ext cx="1277027" cy="3507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dirty="0"/>
            <a:t>BHSU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8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8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EF499-51B2-490B-8A8F-43E25D88359D}" type="datetimeFigureOut">
              <a:rPr lang="en-US" smtClean="0"/>
              <a:t>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29683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83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D2B2F-9785-40C9-97DB-CF0A13E24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26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2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0C5A744-417A-47AE-BAC6-CA4DDA1ECF7A}" type="datetimeFigureOut">
              <a:rPr lang="en-US" smtClean="0"/>
              <a:t>2/10/2020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975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2" y="8829975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CFA147E-4CB4-467B-8500-AE7036D15E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37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A147E-4CB4-467B-8500-AE7036D15E5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042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24CEA-A516-4DB7-8FDB-B3672D69F23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721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24CEA-A516-4DB7-8FDB-B3672D69F23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080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24CEA-A516-4DB7-8FDB-B3672D69F23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4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A147E-4CB4-467B-8500-AE7036D15E5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004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A147E-4CB4-467B-8500-AE7036D15E5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039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24CEA-A516-4DB7-8FDB-B3672D69F23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699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24CEA-A516-4DB7-8FDB-B3672D69F237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286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24CEA-A516-4DB7-8FDB-B3672D69F237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5726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24CEA-A516-4DB7-8FDB-B3672D69F237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89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24CEA-A516-4DB7-8FDB-B3672D69F237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59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A147E-4CB4-467B-8500-AE7036D15E5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9893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24CEA-A516-4DB7-8FDB-B3672D69F237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147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24CEA-A516-4DB7-8FDB-B3672D69F237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7406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24CEA-A516-4DB7-8FDB-B3672D69F237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599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24CEA-A516-4DB7-8FDB-B3672D69F237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364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24CEA-A516-4DB7-8FDB-B3672D69F237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535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24CEA-A516-4DB7-8FDB-B3672D69F237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98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24CEA-A516-4DB7-8FDB-B3672D69F237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7822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24CEA-A516-4DB7-8FDB-B3672D69F237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173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24CEA-A516-4DB7-8FDB-B3672D69F237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8224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24CEA-A516-4DB7-8FDB-B3672D69F237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30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24CEA-A516-4DB7-8FDB-B3672D69F23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8699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A147E-4CB4-467B-8500-AE7036D15E5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3723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24CEA-A516-4DB7-8FDB-B3672D69F237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850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A147E-4CB4-467B-8500-AE7036D15E5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01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24CEA-A516-4DB7-8FDB-B3672D69F23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63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24CEA-A516-4DB7-8FDB-B3672D69F23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051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24CEA-A516-4DB7-8FDB-B3672D69F23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945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A147E-4CB4-467B-8500-AE7036D15E5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606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24CEA-A516-4DB7-8FDB-B3672D69F23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60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24CEA-A516-4DB7-8FDB-B3672D69F23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061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3DED3-2F41-453F-B0C6-2B5AB1FB72BF}" type="datetime1">
              <a:rPr lang="en-US" smtClean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99F8-087F-48F5-A6A5-FF63AE2232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89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75C7-4406-4922-8962-2A7233F89A6C}" type="datetime1">
              <a:rPr lang="en-US" smtClean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99F8-087F-48F5-A6A5-FF63AE2232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7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FA618-2140-47E4-B1C8-087E1B411EE4}" type="datetime1">
              <a:rPr lang="en-US" smtClean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99F8-087F-48F5-A6A5-FF63AE2232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0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0572-0464-46F5-815A-9B76CA513A63}" type="datetime1">
              <a:rPr lang="en-US" smtClean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99F8-087F-48F5-A6A5-FF63AE2232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58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2189-24D9-436E-9987-1A8C0211C485}" type="datetime1">
              <a:rPr lang="en-US" smtClean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99F8-087F-48F5-A6A5-FF63AE2232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05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707A-3B8E-4502-8EC7-8FDA49A69579}" type="datetime1">
              <a:rPr lang="en-US" smtClean="0"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99F8-087F-48F5-A6A5-FF63AE2232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3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8961-4735-4EBF-B28A-A758A9C3F51A}" type="datetime1">
              <a:rPr lang="en-US" smtClean="0"/>
              <a:t>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99F8-087F-48F5-A6A5-FF63AE2232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1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E7DB-5978-4A42-9B82-B9F1A409C9DE}" type="datetime1">
              <a:rPr lang="en-US" smtClean="0"/>
              <a:t>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99F8-087F-48F5-A6A5-FF63AE2232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36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BA03-8DAC-4303-925B-70F0C0674719}" type="datetime1">
              <a:rPr lang="en-US" smtClean="0"/>
              <a:t>2/10/2020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99F8-087F-48F5-A6A5-FF63AE2232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06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13923-0AC7-43F2-A7AB-0C82FF4034E9}" type="datetime1">
              <a:rPr lang="en-US" smtClean="0"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99F8-087F-48F5-A6A5-FF63AE2232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99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45-F173-4CD5-BF49-8CD0CCB956C7}" type="datetime1">
              <a:rPr lang="en-US" smtClean="0"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99F8-087F-48F5-A6A5-FF63AE2232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03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3DFF1-27C3-4B9C-A649-D7033AF1852B}" type="datetime1">
              <a:rPr lang="en-US" smtClean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199F8-087F-48F5-A6A5-FF63AE2232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62655" y="3693563"/>
            <a:ext cx="677994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b="1" cap="all" dirty="0">
                <a:solidFill>
                  <a:srgbClr val="006233"/>
                </a:solidFill>
              </a:rPr>
              <a:t>Budget reduction plan</a:t>
            </a:r>
          </a:p>
          <a:p>
            <a:pPr algn="ctr">
              <a:spcAft>
                <a:spcPts val="600"/>
              </a:spcAft>
            </a:pPr>
            <a:r>
              <a:rPr lang="en-US" sz="3600" b="1" cap="all" dirty="0">
                <a:solidFill>
                  <a:srgbClr val="006233"/>
                </a:solidFill>
              </a:rPr>
              <a:t>fy21</a:t>
            </a:r>
          </a:p>
        </p:txBody>
      </p:sp>
    </p:spTree>
    <p:extLst>
      <p:ext uri="{BB962C8B-B14F-4D97-AF65-F5344CB8AC3E}">
        <p14:creationId xmlns:p14="http://schemas.microsoft.com/office/powerpoint/2010/main" val="201441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573949" y="691978"/>
            <a:ext cx="6192299" cy="5668844"/>
            <a:chOff x="5329989" y="419100"/>
            <a:chExt cx="6436259" cy="5955302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29989" y="6374401"/>
              <a:ext cx="6436259" cy="1"/>
            </a:xfrm>
            <a:prstGeom prst="line">
              <a:avLst/>
            </a:prstGeom>
            <a:ln w="25400">
              <a:solidFill>
                <a:srgbClr val="FFC7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7800975" y="561975"/>
              <a:ext cx="3965273" cy="5812426"/>
            </a:xfrm>
            <a:prstGeom prst="rect">
              <a:avLst/>
            </a:prstGeom>
            <a:noFill/>
            <a:ln w="25400">
              <a:solidFill>
                <a:srgbClr val="FFC7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29525" y="419100"/>
              <a:ext cx="485775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4" y="200162"/>
            <a:ext cx="9058597" cy="123152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6653419"/>
            <a:ext cx="12195544" cy="204581"/>
          </a:xfrm>
          <a:prstGeom prst="rect">
            <a:avLst/>
          </a:prstGeom>
          <a:solidFill>
            <a:srgbClr val="006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52263" y="492758"/>
            <a:ext cx="8865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>
                <a:solidFill>
                  <a:schemeClr val="bg1"/>
                </a:solidFill>
              </a:rPr>
              <a:t>OVERVIEW – TUITION dependency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11702" y="3660639"/>
            <a:ext cx="307187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>
                <a:solidFill>
                  <a:srgbClr val="006233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BHSU is more tuition dependent than its </a:t>
            </a:r>
            <a:r>
              <a:rPr lang="en-US" sz="2600" dirty="0" err="1">
                <a:solidFill>
                  <a:srgbClr val="006233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Regental</a:t>
            </a:r>
            <a:r>
              <a:rPr lang="en-US" sz="2600" dirty="0">
                <a:solidFill>
                  <a:srgbClr val="006233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peers.</a:t>
            </a:r>
            <a:br>
              <a:rPr lang="en-US" sz="2800" dirty="0">
                <a:solidFill>
                  <a:srgbClr val="0062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US" sz="1600" dirty="0">
              <a:solidFill>
                <a:srgbClr val="006233"/>
              </a:solidFill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C83FCBF5-3184-4E62-B2BE-34A111F889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736662"/>
              </p:ext>
            </p:extLst>
          </p:nvPr>
        </p:nvGraphicFramePr>
        <p:xfrm>
          <a:off x="155645" y="1442824"/>
          <a:ext cx="8542315" cy="4906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525478" y="1798382"/>
            <a:ext cx="30443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Tuition as a Percentage </a:t>
            </a:r>
          </a:p>
          <a:p>
            <a:pPr algn="ctr"/>
            <a:r>
              <a:rPr lang="en-US" sz="3200" b="1" dirty="0"/>
              <a:t>of FY20 Budget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2228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573949" y="691978"/>
            <a:ext cx="6192299" cy="5668844"/>
            <a:chOff x="5329989" y="419100"/>
            <a:chExt cx="6436259" cy="5955302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29989" y="6374401"/>
              <a:ext cx="6436259" cy="1"/>
            </a:xfrm>
            <a:prstGeom prst="line">
              <a:avLst/>
            </a:prstGeom>
            <a:ln w="25400">
              <a:solidFill>
                <a:srgbClr val="FFC7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7800975" y="561975"/>
              <a:ext cx="3965273" cy="5812426"/>
            </a:xfrm>
            <a:prstGeom prst="rect">
              <a:avLst/>
            </a:prstGeom>
            <a:noFill/>
            <a:ln w="25400">
              <a:solidFill>
                <a:srgbClr val="FFC7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29525" y="419100"/>
              <a:ext cx="485775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4" y="200162"/>
            <a:ext cx="9058597" cy="123152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6653419"/>
            <a:ext cx="12195544" cy="204581"/>
          </a:xfrm>
          <a:prstGeom prst="rect">
            <a:avLst/>
          </a:prstGeom>
          <a:solidFill>
            <a:srgbClr val="006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52263" y="492758"/>
            <a:ext cx="8865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>
                <a:solidFill>
                  <a:schemeClr val="bg1"/>
                </a:solidFill>
              </a:rPr>
              <a:t>HISTORY OF BALANCED BUDGET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B519E4B-A75F-44CF-A12E-B808DE99EB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1822218"/>
              </p:ext>
            </p:extLst>
          </p:nvPr>
        </p:nvGraphicFramePr>
        <p:xfrm>
          <a:off x="404726" y="1021940"/>
          <a:ext cx="11290141" cy="5514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871664" y="1469051"/>
            <a:ext cx="5936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Credit Hours: Budgeted vs. Actual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934" y="1942849"/>
            <a:ext cx="1524003" cy="54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2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573949" y="691978"/>
            <a:ext cx="6192299" cy="5668844"/>
            <a:chOff x="5329989" y="419100"/>
            <a:chExt cx="6436259" cy="5955302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29989" y="6374401"/>
              <a:ext cx="6436259" cy="1"/>
            </a:xfrm>
            <a:prstGeom prst="line">
              <a:avLst/>
            </a:prstGeom>
            <a:ln w="25400">
              <a:solidFill>
                <a:srgbClr val="FFC7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7800975" y="561975"/>
              <a:ext cx="3965273" cy="5812426"/>
            </a:xfrm>
            <a:prstGeom prst="rect">
              <a:avLst/>
            </a:prstGeom>
            <a:noFill/>
            <a:ln w="25400">
              <a:solidFill>
                <a:srgbClr val="FFC7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29525" y="419100"/>
              <a:ext cx="485775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4" y="200162"/>
            <a:ext cx="9058597" cy="123152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6653419"/>
            <a:ext cx="12195544" cy="204581"/>
          </a:xfrm>
          <a:prstGeom prst="rect">
            <a:avLst/>
          </a:prstGeom>
          <a:solidFill>
            <a:srgbClr val="006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52263" y="492758"/>
            <a:ext cx="8865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>
                <a:solidFill>
                  <a:schemeClr val="bg1"/>
                </a:solidFill>
              </a:rPr>
              <a:t>Budget Reduction target - $2.8 million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43312FF-E310-40A1-8723-E0759E4B1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0BA98-6BF3-4D49-AC7E-F6DD2A05A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/>
              <a:t>1,000 credit hour loss  				   </a:t>
            </a:r>
            <a:r>
              <a:rPr lang="en-US" sz="3600" dirty="0">
                <a:solidFill>
                  <a:srgbClr val="FF0000"/>
                </a:solidFill>
              </a:rPr>
              <a:t>($275,000)</a:t>
            </a:r>
          </a:p>
          <a:p>
            <a:pPr marL="0" indent="0">
              <a:buNone/>
            </a:pPr>
            <a:endParaRPr lang="en-US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dirty="0"/>
              <a:t>10,212 credit hour loss</a:t>
            </a:r>
            <a:r>
              <a:rPr lang="en-US" sz="3600" dirty="0">
                <a:solidFill>
                  <a:srgbClr val="FF0000"/>
                </a:solidFill>
              </a:rPr>
              <a:t>				($2,808,300)</a:t>
            </a:r>
          </a:p>
        </p:txBody>
      </p:sp>
      <p:pic>
        <p:nvPicPr>
          <p:cNvPr id="1026" name="Picture 2" descr="Image result for image of arrow">
            <a:extLst>
              <a:ext uri="{FF2B5EF4-FFF2-40B4-BE49-F238E27FC236}">
                <a16:creationId xmlns:a16="http://schemas.microsoft.com/office/drawing/2014/main" id="{E05CBC33-371A-4748-AA62-00DB6C19C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068" y="1852476"/>
            <a:ext cx="2104798" cy="151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mage result for image of arrow">
            <a:extLst>
              <a:ext uri="{FF2B5EF4-FFF2-40B4-BE49-F238E27FC236}">
                <a16:creationId xmlns:a16="http://schemas.microsoft.com/office/drawing/2014/main" id="{CBCA57FF-BFD6-4AAB-9A46-8AD9F76B2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068" y="3746241"/>
            <a:ext cx="2100372" cy="151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74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2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653419"/>
            <a:ext cx="12195544" cy="204581"/>
          </a:xfrm>
          <a:prstGeom prst="rect">
            <a:avLst/>
          </a:prstGeom>
          <a:solidFill>
            <a:srgbClr val="006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017917" y="1354347"/>
            <a:ext cx="10153291" cy="4209691"/>
            <a:chOff x="1113183" y="1470990"/>
            <a:chExt cx="8806069" cy="3468757"/>
          </a:xfrm>
        </p:grpSpPr>
        <p:sp>
          <p:nvSpPr>
            <p:cNvPr id="5" name="Rectangle 4"/>
            <p:cNvSpPr/>
            <p:nvPr/>
          </p:nvSpPr>
          <p:spPr>
            <a:xfrm>
              <a:off x="1113183" y="1470990"/>
              <a:ext cx="8806069" cy="3468757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95910" y="3333314"/>
              <a:ext cx="8240614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6000" b="1" spc="300" dirty="0">
                  <a:solidFill>
                    <a:schemeClr val="bg1"/>
                  </a:solidFill>
                  <a:effectLst>
                    <a:glow>
                      <a:schemeClr val="accent1">
                        <a:alpha val="40000"/>
                      </a:schemeClr>
                    </a:glow>
                  </a:effectLst>
                </a:rPr>
                <a:t>MISSION DRIVEN PLAN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05" y="1866307"/>
            <a:ext cx="1650114" cy="161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8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329989" y="691978"/>
            <a:ext cx="6664214" cy="5807586"/>
            <a:chOff x="5329989" y="419100"/>
            <a:chExt cx="6436259" cy="5955302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329989" y="6374401"/>
              <a:ext cx="6436259" cy="1"/>
            </a:xfrm>
            <a:prstGeom prst="line">
              <a:avLst/>
            </a:prstGeom>
            <a:ln w="25400">
              <a:solidFill>
                <a:srgbClr val="FFC7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7800975" y="561975"/>
              <a:ext cx="3965273" cy="5812426"/>
            </a:xfrm>
            <a:prstGeom prst="rect">
              <a:avLst/>
            </a:prstGeom>
            <a:noFill/>
            <a:ln w="25400">
              <a:solidFill>
                <a:srgbClr val="FFC7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29525" y="419100"/>
              <a:ext cx="485775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4" y="200162"/>
            <a:ext cx="9058597" cy="123152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664570"/>
            <a:ext cx="12195544" cy="204581"/>
          </a:xfrm>
          <a:prstGeom prst="rect">
            <a:avLst/>
          </a:prstGeom>
          <a:solidFill>
            <a:srgbClr val="006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9313" y="492758"/>
            <a:ext cx="8501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>
                <a:solidFill>
                  <a:schemeClr val="bg1"/>
                </a:solidFill>
              </a:rPr>
              <a:t>Strategic plan Themes - BHSU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214010" y="1882574"/>
            <a:ext cx="12208213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marR="0" lvl="1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ea typeface="Times New Roman" panose="02020603050405020304" pitchFamily="18" charset="0"/>
                <a:cs typeface="Calibri" panose="020F0502020204030204" pitchFamily="34" charset="0"/>
              </a:rPr>
              <a:t>Inspire and support student success from recruitment to graduation.</a:t>
            </a:r>
            <a:br>
              <a:rPr lang="en-US" sz="3100" dirty="0"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US" sz="1000" dirty="0">
              <a:ea typeface="Calibri" panose="020F0502020204030204" pitchFamily="34" charset="0"/>
            </a:endParaRPr>
          </a:p>
          <a:p>
            <a:pPr marL="971550" marR="0" lvl="1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ea typeface="Times New Roman" panose="02020603050405020304" pitchFamily="18" charset="0"/>
                <a:cs typeface="Calibri" panose="020F0502020204030204" pitchFamily="34" charset="0"/>
              </a:rPr>
              <a:t>Provide innovative learning experiences that facilitate academic achievement, research, creative activity, and civic engagement.</a:t>
            </a:r>
            <a:br>
              <a:rPr lang="en-US" sz="3100" dirty="0"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US" sz="1000" dirty="0">
              <a:ea typeface="Calibri" panose="020F0502020204030204" pitchFamily="34" charset="0"/>
            </a:endParaRPr>
          </a:p>
          <a:p>
            <a:pPr marL="971550" marR="0" lvl="1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ea typeface="Times New Roman" panose="02020603050405020304" pitchFamily="18" charset="0"/>
                <a:cs typeface="Calibri" panose="020F0502020204030204" pitchFamily="34" charset="0"/>
              </a:rPr>
              <a:t>Engage in partnerships, service, and enriched student experiences.</a:t>
            </a:r>
            <a:br>
              <a:rPr lang="en-US" sz="3100" dirty="0"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US" sz="100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>
                <a:ea typeface="Times New Roman" panose="02020603050405020304" pitchFamily="18" charset="0"/>
                <a:cs typeface="Calibri" panose="020F0502020204030204" pitchFamily="34" charset="0"/>
              </a:rPr>
              <a:t>Develop and expand internal and external resources</a:t>
            </a:r>
            <a:br>
              <a:rPr lang="en-US" sz="3200" dirty="0"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3200" dirty="0">
                <a:ea typeface="Times New Roman" panose="02020603050405020304" pitchFamily="18" charset="0"/>
                <a:cs typeface="Calibri" panose="020F0502020204030204" pitchFamily="34" charset="0"/>
              </a:rPr>
              <a:t>to support all we can imagine.</a:t>
            </a:r>
            <a:endParaRPr lang="en-US" sz="32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90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329989" y="691978"/>
            <a:ext cx="6436259" cy="5825554"/>
            <a:chOff x="5329989" y="419100"/>
            <a:chExt cx="6436259" cy="595530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329989" y="6374401"/>
              <a:ext cx="6436259" cy="1"/>
            </a:xfrm>
            <a:prstGeom prst="line">
              <a:avLst/>
            </a:prstGeom>
            <a:ln w="25400">
              <a:solidFill>
                <a:srgbClr val="FFC7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7800975" y="561975"/>
              <a:ext cx="3965273" cy="5812426"/>
            </a:xfrm>
            <a:prstGeom prst="rect">
              <a:avLst/>
            </a:prstGeom>
            <a:noFill/>
            <a:ln w="25400">
              <a:solidFill>
                <a:srgbClr val="FFC7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29525" y="419100"/>
              <a:ext cx="485775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4" y="200162"/>
            <a:ext cx="9058597" cy="123152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6653419"/>
            <a:ext cx="12195544" cy="204581"/>
          </a:xfrm>
          <a:prstGeom prst="rect">
            <a:avLst/>
          </a:prstGeom>
          <a:solidFill>
            <a:srgbClr val="006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52263" y="461981"/>
            <a:ext cx="8865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>
                <a:solidFill>
                  <a:schemeClr val="bg1"/>
                </a:solidFill>
              </a:rPr>
              <a:t>GUIDING PRINCIPLES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5570" y="1551309"/>
            <a:ext cx="1062440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Mission Driven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High quality education and student enrichment opportunities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Minimal impact on student success</a:t>
            </a:r>
            <a:br>
              <a:rPr lang="en-US" sz="1400" dirty="0"/>
            </a:br>
            <a:endParaRPr lang="en-US" sz="1400" b="1" dirty="0"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2800" b="1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Safety and Infrastructure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Maintain infrastructure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Recruit and retain high quality employees</a:t>
            </a:r>
            <a:br>
              <a:rPr lang="en-US" sz="1400" dirty="0"/>
            </a:br>
            <a:endParaRPr lang="en-US" sz="1400" dirty="0"/>
          </a:p>
          <a:p>
            <a:r>
              <a:rPr lang="en-US" sz="2800" b="1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Efficiency and Revenue Growth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Stabilize and grow enrollment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Increase private support and grant funding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Explore entrepreneurial opportunities to develop diverse revenue streams</a:t>
            </a:r>
          </a:p>
          <a:p>
            <a:pPr lvl="1"/>
            <a:endParaRPr lang="en-US" sz="1000" b="1" dirty="0"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2800" b="1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Transparent in sharing challenges and proposed solutions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Consider all funding sources</a:t>
            </a:r>
          </a:p>
          <a:p>
            <a:endParaRPr lang="en-US" sz="2800" b="1" dirty="0"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09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329989" y="691978"/>
            <a:ext cx="6436259" cy="5825554"/>
            <a:chOff x="5329989" y="419100"/>
            <a:chExt cx="6436259" cy="595530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329989" y="6374401"/>
              <a:ext cx="6436259" cy="1"/>
            </a:xfrm>
            <a:prstGeom prst="line">
              <a:avLst/>
            </a:prstGeom>
            <a:ln w="25400">
              <a:solidFill>
                <a:srgbClr val="FFC7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7800975" y="561975"/>
              <a:ext cx="3965273" cy="5812426"/>
            </a:xfrm>
            <a:prstGeom prst="rect">
              <a:avLst/>
            </a:prstGeom>
            <a:noFill/>
            <a:ln w="25400">
              <a:solidFill>
                <a:srgbClr val="FFC7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29525" y="419100"/>
              <a:ext cx="485775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4" y="200162"/>
            <a:ext cx="9058597" cy="123152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6653419"/>
            <a:ext cx="12195544" cy="204581"/>
          </a:xfrm>
          <a:prstGeom prst="rect">
            <a:avLst/>
          </a:prstGeom>
          <a:solidFill>
            <a:srgbClr val="006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52263" y="389791"/>
            <a:ext cx="8865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>
                <a:solidFill>
                  <a:schemeClr val="bg1"/>
                </a:solidFill>
              </a:rPr>
              <a:t>Budget reduction strategies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67597" y="2063264"/>
            <a:ext cx="1062440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Close 2 Bookstores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Hold Vacant Positions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Lay offs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Remove Benefits from Part-time Positions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Permanent Salary Salvage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Additional Compensation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Operating Efficiencies</a:t>
            </a:r>
          </a:p>
          <a:p>
            <a:pPr marL="514350" indent="-514350">
              <a:buAutoNum type="arabicPeriod"/>
            </a:pP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514350" indent="-514350">
              <a:buAutoNum type="arabicPeriod"/>
            </a:pP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sz="2800" b="1" dirty="0"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4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4" y="200162"/>
            <a:ext cx="9058597" cy="123152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6653419"/>
            <a:ext cx="12195544" cy="204581"/>
          </a:xfrm>
          <a:prstGeom prst="rect">
            <a:avLst/>
          </a:prstGeom>
          <a:solidFill>
            <a:srgbClr val="006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52263" y="492758"/>
            <a:ext cx="8865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BUDGET REDUCTIONS - $719,134 COMPLETED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119952"/>
              </p:ext>
            </p:extLst>
          </p:nvPr>
        </p:nvGraphicFramePr>
        <p:xfrm>
          <a:off x="258944" y="1894444"/>
          <a:ext cx="11696350" cy="475897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795431">
                  <a:extLst>
                    <a:ext uri="{9D8B030D-6E8A-4147-A177-3AD203B41FA5}">
                      <a16:colId xmlns:a16="http://schemas.microsoft.com/office/drawing/2014/main" val="2837195157"/>
                    </a:ext>
                  </a:extLst>
                </a:gridCol>
                <a:gridCol w="1066337">
                  <a:extLst>
                    <a:ext uri="{9D8B030D-6E8A-4147-A177-3AD203B41FA5}">
                      <a16:colId xmlns:a16="http://schemas.microsoft.com/office/drawing/2014/main" val="4146966274"/>
                    </a:ext>
                  </a:extLst>
                </a:gridCol>
                <a:gridCol w="1834582">
                  <a:extLst>
                    <a:ext uri="{9D8B030D-6E8A-4147-A177-3AD203B41FA5}">
                      <a16:colId xmlns:a16="http://schemas.microsoft.com/office/drawing/2014/main" val="372971958"/>
                    </a:ext>
                  </a:extLst>
                </a:gridCol>
              </a:tblGrid>
              <a:tr h="3568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Budget Item</a:t>
                      </a:r>
                    </a:p>
                  </a:txBody>
                  <a:tcPr marL="68580" marR="68580" marT="0" marB="0">
                    <a:solidFill>
                      <a:srgbClr val="FFC7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FTE</a:t>
                      </a:r>
                    </a:p>
                  </a:txBody>
                  <a:tcPr marL="68580" marR="68580" marT="0" marB="0">
                    <a:solidFill>
                      <a:srgbClr val="FFC7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Budget</a:t>
                      </a:r>
                    </a:p>
                  </a:txBody>
                  <a:tcPr marL="68580" marR="68580" marT="0" marB="0">
                    <a:solidFill>
                      <a:srgbClr val="FFC7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350505"/>
                  </a:ext>
                </a:extLst>
              </a:tr>
              <a:tr h="5763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Reduce Bookstore Locations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2.6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$222,944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3458733"/>
                  </a:ext>
                </a:extLst>
              </a:tr>
              <a:tr h="5162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Elimination of Sioux Falls Admissions Recruiter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1.0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$46,261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8957148"/>
                  </a:ext>
                </a:extLst>
              </a:tr>
              <a:tr h="5162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Adjust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Phonathon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in University Advancement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$10,000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4809589"/>
                  </a:ext>
                </a:extLst>
              </a:tr>
              <a:tr h="5162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Reduce Unspent Peer Advisor Program OE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$12,000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3335376"/>
                  </a:ext>
                </a:extLst>
              </a:tr>
              <a:tr h="4554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Vacant positions, permanent salary salvage, and lay offs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833967"/>
                  </a:ext>
                </a:extLst>
              </a:tr>
              <a:tr h="4554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     College of Education/Behavioral Sciences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3.0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$200,000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5437706"/>
                  </a:ext>
                </a:extLst>
              </a:tr>
              <a:tr h="4554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     College of Liberal Arts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1.0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$103,771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7137255"/>
                  </a:ext>
                </a:extLst>
              </a:tr>
              <a:tr h="4554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     College of Business/Natural Sciences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u="sng" dirty="0">
                          <a:effectLst/>
                        </a:rPr>
                        <a:t>1.0</a:t>
                      </a:r>
                      <a:endParaRPr lang="en-US" sz="2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u="sng" dirty="0">
                          <a:effectLst/>
                        </a:rPr>
                        <a:t>$124,158</a:t>
                      </a:r>
                      <a:endParaRPr lang="en-US" sz="2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1725428"/>
                  </a:ext>
                </a:extLst>
              </a:tr>
              <a:tr h="4554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u="none" dirty="0">
                          <a:effectLst/>
                        </a:rPr>
                        <a:t>8.6</a:t>
                      </a:r>
                      <a:endParaRPr lang="en-US" sz="28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u="none" dirty="0">
                          <a:effectLst/>
                        </a:rPr>
                        <a:t>$719,134</a:t>
                      </a:r>
                      <a:endParaRPr lang="en-US" sz="28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762978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005452" y="1431686"/>
            <a:ext cx="6203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FY20 Completed Budget Reductions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328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45626" y="691978"/>
            <a:ext cx="4520622" cy="5682424"/>
            <a:chOff x="5329989" y="419100"/>
            <a:chExt cx="6436259" cy="595530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329989" y="6374401"/>
              <a:ext cx="6436259" cy="1"/>
            </a:xfrm>
            <a:prstGeom prst="line">
              <a:avLst/>
            </a:prstGeom>
            <a:ln w="25400">
              <a:solidFill>
                <a:srgbClr val="FFC7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7800975" y="561975"/>
              <a:ext cx="3965273" cy="5812426"/>
            </a:xfrm>
            <a:prstGeom prst="rect">
              <a:avLst/>
            </a:prstGeom>
            <a:noFill/>
            <a:ln w="25400">
              <a:solidFill>
                <a:srgbClr val="FFC7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29525" y="419100"/>
              <a:ext cx="485775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4" y="200162"/>
            <a:ext cx="9058597" cy="123152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6653419"/>
            <a:ext cx="12195544" cy="204581"/>
          </a:xfrm>
          <a:prstGeom prst="rect">
            <a:avLst/>
          </a:prstGeom>
          <a:solidFill>
            <a:srgbClr val="006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5314" y="302715"/>
            <a:ext cx="8353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all" dirty="0">
                <a:solidFill>
                  <a:schemeClr val="bg1"/>
                </a:solidFill>
              </a:rPr>
              <a:t>Budget Reduction STRATEGY – FY21</a:t>
            </a:r>
          </a:p>
          <a:p>
            <a:pPr algn="ctr"/>
            <a:r>
              <a:rPr lang="en-US" sz="3600" b="1" cap="all" dirty="0">
                <a:solidFill>
                  <a:schemeClr val="bg1"/>
                </a:solidFill>
              </a:rPr>
              <a:t>Target of $2,089,166</a:t>
            </a:r>
            <a:endParaRPr lang="en-US" sz="2400" b="1" cap="all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13028" y="1626480"/>
            <a:ext cx="736948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/>
              <a:t>1. Vacant positions </a:t>
            </a:r>
          </a:p>
          <a:p>
            <a:pPr lvl="0"/>
            <a:r>
              <a:rPr lang="en-US" sz="3600" b="1" i="1" dirty="0"/>
              <a:t>	Savings: $891,166 and 14.5 FTE </a:t>
            </a:r>
          </a:p>
          <a:p>
            <a:pPr marL="742950" lvl="0" indent="-742950">
              <a:buFont typeface="+mj-lt"/>
              <a:buAutoNum type="arabicPeriod"/>
            </a:pPr>
            <a:endParaRPr lang="en-US" sz="3600" b="1" i="1" dirty="0"/>
          </a:p>
          <a:p>
            <a:pPr lvl="0"/>
            <a:r>
              <a:rPr lang="en-US" sz="3600" dirty="0"/>
              <a:t>2. Lay offs </a:t>
            </a:r>
          </a:p>
          <a:p>
            <a:pPr lvl="0"/>
            <a:r>
              <a:rPr lang="en-US" sz="3600" b="1" i="1" dirty="0"/>
              <a:t>	Savings: $355,492 and 6.5 FTE</a:t>
            </a:r>
          </a:p>
          <a:p>
            <a:pPr marL="742950" lvl="0" indent="-742950">
              <a:buFont typeface="+mj-lt"/>
              <a:buAutoNum type="arabicPeriod"/>
            </a:pPr>
            <a:endParaRPr lang="en-US" sz="3600" b="1" i="1" dirty="0"/>
          </a:p>
          <a:p>
            <a:pPr lvl="0"/>
            <a:r>
              <a:rPr lang="en-US" sz="3600" dirty="0"/>
              <a:t>3. Benefits for part-time positions </a:t>
            </a:r>
          </a:p>
          <a:p>
            <a:pPr lvl="0"/>
            <a:r>
              <a:rPr lang="en-US" sz="3600" b="1" i="1" dirty="0"/>
              <a:t>	Savings: $20,142</a:t>
            </a:r>
            <a:r>
              <a:rPr lang="en-US" sz="3600" dirty="0"/>
              <a:t> </a:t>
            </a:r>
          </a:p>
          <a:p>
            <a:endParaRPr lang="en-US" sz="2800" b="1" dirty="0"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91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384774" y="691978"/>
            <a:ext cx="4381474" cy="5682424"/>
            <a:chOff x="5329989" y="419100"/>
            <a:chExt cx="6436259" cy="595530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329989" y="6374401"/>
              <a:ext cx="6436259" cy="1"/>
            </a:xfrm>
            <a:prstGeom prst="line">
              <a:avLst/>
            </a:prstGeom>
            <a:ln w="25400">
              <a:solidFill>
                <a:srgbClr val="FFC7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7800975" y="561975"/>
              <a:ext cx="3965273" cy="5812426"/>
            </a:xfrm>
            <a:prstGeom prst="rect">
              <a:avLst/>
            </a:prstGeom>
            <a:noFill/>
            <a:ln w="25400">
              <a:solidFill>
                <a:srgbClr val="FFC7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29525" y="419100"/>
              <a:ext cx="485775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4" y="200162"/>
            <a:ext cx="9058597" cy="123152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6653419"/>
            <a:ext cx="12195544" cy="204581"/>
          </a:xfrm>
          <a:prstGeom prst="rect">
            <a:avLst/>
          </a:prstGeom>
          <a:solidFill>
            <a:srgbClr val="006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93306" y="242522"/>
            <a:ext cx="8353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all" dirty="0">
                <a:solidFill>
                  <a:schemeClr val="bg1"/>
                </a:solidFill>
              </a:rPr>
              <a:t>Budget Reduction STRATEGY – FY21</a:t>
            </a:r>
          </a:p>
          <a:p>
            <a:pPr algn="ctr"/>
            <a:r>
              <a:rPr lang="en-US" sz="3600" b="1" cap="all" dirty="0">
                <a:solidFill>
                  <a:schemeClr val="bg1"/>
                </a:solidFill>
              </a:rPr>
              <a:t>Target of $2,089,166</a:t>
            </a:r>
            <a:endParaRPr lang="en-US" sz="2400" b="1" cap="all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13718" y="1687050"/>
            <a:ext cx="596810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/>
              <a:t>4. Permanent salary salvage </a:t>
            </a:r>
          </a:p>
          <a:p>
            <a:pPr lvl="0"/>
            <a:r>
              <a:rPr lang="en-US" sz="3600" b="1" i="1" dirty="0"/>
              <a:t>	Savings: $237,324</a:t>
            </a:r>
            <a:r>
              <a:rPr lang="en-US" sz="3600" b="1" dirty="0"/>
              <a:t> 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endParaRPr lang="en-US" sz="3600" b="1" dirty="0"/>
          </a:p>
          <a:p>
            <a:pPr lvl="0"/>
            <a:r>
              <a:rPr lang="en-US" sz="3600" dirty="0"/>
              <a:t>5. Additional compensation </a:t>
            </a:r>
          </a:p>
          <a:p>
            <a:pPr lvl="0"/>
            <a:r>
              <a:rPr lang="en-US" sz="3600" b="1" i="1" dirty="0"/>
              <a:t>	Savings: $113,529</a:t>
            </a:r>
            <a:endParaRPr lang="en-US" sz="3600" i="1" dirty="0"/>
          </a:p>
          <a:p>
            <a:pPr marL="571500" lvl="0" indent="-571500">
              <a:buFont typeface="Wingdings" panose="05000000000000000000" pitchFamily="2" charset="2"/>
              <a:buChar char="§"/>
            </a:pPr>
            <a:endParaRPr lang="en-US" sz="3600" i="1" dirty="0"/>
          </a:p>
          <a:p>
            <a:pPr lvl="0"/>
            <a:r>
              <a:rPr lang="en-US" sz="3600" dirty="0"/>
              <a:t>6. Operating Efficiencies </a:t>
            </a:r>
          </a:p>
          <a:p>
            <a:pPr lvl="0"/>
            <a:r>
              <a:rPr lang="en-US" sz="3600" b="1" i="1" dirty="0"/>
              <a:t>	Savings:</a:t>
            </a:r>
            <a:r>
              <a:rPr lang="en-US" sz="3600" i="1" dirty="0"/>
              <a:t> </a:t>
            </a:r>
            <a:r>
              <a:rPr lang="en-US" sz="3600" b="1" i="1" dirty="0"/>
              <a:t>$471,513</a:t>
            </a:r>
          </a:p>
          <a:p>
            <a:endParaRPr lang="en-US" sz="2800" b="1" dirty="0"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25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653419"/>
            <a:ext cx="12195544" cy="204581"/>
          </a:xfrm>
          <a:prstGeom prst="rect">
            <a:avLst/>
          </a:prstGeom>
          <a:solidFill>
            <a:srgbClr val="006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60126" y="1037968"/>
            <a:ext cx="7081024" cy="4522573"/>
          </a:xfrm>
          <a:prstGeom prst="rect">
            <a:avLst/>
          </a:prstGeom>
          <a:noFill/>
          <a:ln w="38100">
            <a:solidFill>
              <a:srgbClr val="FFC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50060" y="1960426"/>
            <a:ext cx="49418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233"/>
                </a:solidFill>
              </a:rPr>
              <a:t>Black Hills State University</a:t>
            </a: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has a strong and longstanding history of providing exceptional educational opportunities to students from the region, state,</a:t>
            </a:r>
            <a:b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beyond.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8" y="1037968"/>
            <a:ext cx="4929605" cy="452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5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959157" y="691977"/>
            <a:ext cx="7807092" cy="5815015"/>
            <a:chOff x="5329989" y="419100"/>
            <a:chExt cx="6436259" cy="595530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329989" y="6374401"/>
              <a:ext cx="6436259" cy="1"/>
            </a:xfrm>
            <a:prstGeom prst="line">
              <a:avLst/>
            </a:prstGeom>
            <a:ln w="25400">
              <a:solidFill>
                <a:srgbClr val="FFC7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7800975" y="561975"/>
              <a:ext cx="3965273" cy="5812426"/>
            </a:xfrm>
            <a:prstGeom prst="rect">
              <a:avLst/>
            </a:prstGeom>
            <a:noFill/>
            <a:ln w="25400">
              <a:solidFill>
                <a:srgbClr val="FFC7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29525" y="419100"/>
              <a:ext cx="485775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4" y="200162"/>
            <a:ext cx="9058597" cy="123152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6653419"/>
            <a:ext cx="12195544" cy="204581"/>
          </a:xfrm>
          <a:prstGeom prst="rect">
            <a:avLst/>
          </a:prstGeom>
          <a:solidFill>
            <a:srgbClr val="006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52263" y="492758"/>
            <a:ext cx="8865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BUDGET REDUCTION DETAILS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7865" y="1630906"/>
            <a:ext cx="9260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2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President’s Office - $42,271 – 0 FTE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19169" y="2626630"/>
            <a:ext cx="2384527" cy="1562180"/>
            <a:chOff x="1663430" y="3015378"/>
            <a:chExt cx="3124812" cy="2324911"/>
          </a:xfrm>
        </p:grpSpPr>
        <p:sp>
          <p:nvSpPr>
            <p:cNvPr id="2" name="Round Diagonal Corner Rectangle 1"/>
            <p:cNvSpPr/>
            <p:nvPr/>
          </p:nvSpPr>
          <p:spPr>
            <a:xfrm>
              <a:off x="1663430" y="3015378"/>
              <a:ext cx="3124812" cy="2324911"/>
            </a:xfrm>
            <a:prstGeom prst="round2DiagRect">
              <a:avLst/>
            </a:prstGeom>
            <a:noFill/>
            <a:ln w="508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21878" y="3225970"/>
              <a:ext cx="3007916" cy="1969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Percent of Overall Budget</a:t>
              </a:r>
            </a:p>
            <a:p>
              <a:pPr algn="ctr"/>
              <a:r>
                <a:rPr lang="en-US" sz="3600" b="1" dirty="0"/>
                <a:t>1.6%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74282" y="4459006"/>
            <a:ext cx="2466036" cy="1562180"/>
            <a:chOff x="1609258" y="3015378"/>
            <a:chExt cx="3231626" cy="2324911"/>
          </a:xfrm>
        </p:grpSpPr>
        <p:sp>
          <p:nvSpPr>
            <p:cNvPr id="23" name="Round Diagonal Corner Rectangle 22"/>
            <p:cNvSpPr/>
            <p:nvPr/>
          </p:nvSpPr>
          <p:spPr>
            <a:xfrm>
              <a:off x="1663430" y="3015378"/>
              <a:ext cx="3124812" cy="2324911"/>
            </a:xfrm>
            <a:prstGeom prst="round2DiagRect">
              <a:avLst/>
            </a:prstGeom>
            <a:noFill/>
            <a:ln w="508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09258" y="3279073"/>
              <a:ext cx="3231626" cy="206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Percent of Overall Reduction</a:t>
              </a:r>
            </a:p>
            <a:p>
              <a:pPr algn="ctr"/>
              <a:r>
                <a:rPr lang="en-US" sz="4000" b="1" dirty="0"/>
                <a:t>1.5%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45179" y="2401242"/>
            <a:ext cx="8035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Reduce operating expenses - $42,271</a:t>
            </a:r>
          </a:p>
        </p:txBody>
      </p:sp>
    </p:spTree>
    <p:extLst>
      <p:ext uri="{BB962C8B-B14F-4D97-AF65-F5344CB8AC3E}">
        <p14:creationId xmlns:p14="http://schemas.microsoft.com/office/powerpoint/2010/main" val="70909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959157" y="691977"/>
            <a:ext cx="7807092" cy="5815015"/>
            <a:chOff x="5329989" y="419100"/>
            <a:chExt cx="6436259" cy="595530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329989" y="6374401"/>
              <a:ext cx="6436259" cy="1"/>
            </a:xfrm>
            <a:prstGeom prst="line">
              <a:avLst/>
            </a:prstGeom>
            <a:ln w="25400">
              <a:solidFill>
                <a:srgbClr val="FFC7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7800975" y="561975"/>
              <a:ext cx="3965273" cy="5812426"/>
            </a:xfrm>
            <a:prstGeom prst="rect">
              <a:avLst/>
            </a:prstGeom>
            <a:noFill/>
            <a:ln w="25400">
              <a:solidFill>
                <a:srgbClr val="FFC7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29525" y="419100"/>
              <a:ext cx="485775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4" y="200162"/>
            <a:ext cx="9058597" cy="123152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6653419"/>
            <a:ext cx="12195544" cy="204581"/>
          </a:xfrm>
          <a:prstGeom prst="rect">
            <a:avLst/>
          </a:prstGeom>
          <a:solidFill>
            <a:srgbClr val="006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52263" y="492758"/>
            <a:ext cx="8865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BUDGET REDUCTION DETAILS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7865" y="1630906"/>
            <a:ext cx="9260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2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Academic Affairs - $840,490 - 7.5 FTE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19169" y="2626630"/>
            <a:ext cx="2384527" cy="1562180"/>
            <a:chOff x="1663430" y="3015378"/>
            <a:chExt cx="3124812" cy="2324911"/>
          </a:xfrm>
        </p:grpSpPr>
        <p:sp>
          <p:nvSpPr>
            <p:cNvPr id="2" name="Round Diagonal Corner Rectangle 1"/>
            <p:cNvSpPr/>
            <p:nvPr/>
          </p:nvSpPr>
          <p:spPr>
            <a:xfrm>
              <a:off x="1663430" y="3015378"/>
              <a:ext cx="3124812" cy="2324911"/>
            </a:xfrm>
            <a:prstGeom prst="round2DiagRect">
              <a:avLst/>
            </a:prstGeom>
            <a:noFill/>
            <a:ln w="508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21878" y="3225970"/>
              <a:ext cx="3007916" cy="1969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Percent of Overall Budget</a:t>
              </a:r>
            </a:p>
            <a:p>
              <a:pPr algn="ctr"/>
              <a:r>
                <a:rPr lang="en-US" sz="3600" b="1" dirty="0"/>
                <a:t>43.7%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74282" y="4459006"/>
            <a:ext cx="2466036" cy="1562180"/>
            <a:chOff x="1609258" y="3015378"/>
            <a:chExt cx="3231626" cy="2324911"/>
          </a:xfrm>
        </p:grpSpPr>
        <p:sp>
          <p:nvSpPr>
            <p:cNvPr id="23" name="Round Diagonal Corner Rectangle 22"/>
            <p:cNvSpPr/>
            <p:nvPr/>
          </p:nvSpPr>
          <p:spPr>
            <a:xfrm>
              <a:off x="1663430" y="3015378"/>
              <a:ext cx="3124812" cy="2324911"/>
            </a:xfrm>
            <a:prstGeom prst="round2DiagRect">
              <a:avLst/>
            </a:prstGeom>
            <a:noFill/>
            <a:ln w="508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09258" y="3279073"/>
              <a:ext cx="3231626" cy="206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Percent of Overall Reduction</a:t>
              </a:r>
            </a:p>
            <a:p>
              <a:pPr algn="ctr"/>
              <a:r>
                <a:rPr lang="en-US" sz="4000" b="1" dirty="0"/>
                <a:t>45.6%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45179" y="2401242"/>
            <a:ext cx="80350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Eliminate 6 vacant positions ($427,468)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Lay off 1.5 positions ($83,252)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Reduce operating expenses ($25,000)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Reduce international travel ($66,800)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Eliminate graduate assistant ($8,000)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Eliminate salary salvage ($194,330)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Reduce student labor ($33,000)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Cell phone stipends ($2,640)</a:t>
            </a:r>
          </a:p>
        </p:txBody>
      </p:sp>
    </p:spTree>
    <p:extLst>
      <p:ext uri="{BB962C8B-B14F-4D97-AF65-F5344CB8AC3E}">
        <p14:creationId xmlns:p14="http://schemas.microsoft.com/office/powerpoint/2010/main" val="224999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959157" y="691977"/>
            <a:ext cx="7807092" cy="5815015"/>
            <a:chOff x="5329989" y="419100"/>
            <a:chExt cx="6436259" cy="595530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329989" y="6374401"/>
              <a:ext cx="6436259" cy="1"/>
            </a:xfrm>
            <a:prstGeom prst="line">
              <a:avLst/>
            </a:prstGeom>
            <a:ln w="25400">
              <a:solidFill>
                <a:srgbClr val="FFC7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7800975" y="561975"/>
              <a:ext cx="3965273" cy="5812426"/>
            </a:xfrm>
            <a:prstGeom prst="rect">
              <a:avLst/>
            </a:prstGeom>
            <a:noFill/>
            <a:ln w="25400">
              <a:solidFill>
                <a:srgbClr val="FFC7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29525" y="419100"/>
              <a:ext cx="485775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4" y="200162"/>
            <a:ext cx="9058597" cy="123152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6653419"/>
            <a:ext cx="12195544" cy="204581"/>
          </a:xfrm>
          <a:prstGeom prst="rect">
            <a:avLst/>
          </a:prstGeom>
          <a:solidFill>
            <a:srgbClr val="006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52263" y="492758"/>
            <a:ext cx="8865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BUDGET REDUCTION DETAILS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7865" y="1630906"/>
            <a:ext cx="9260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2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Athletics - $117,928 – 1.0 FTE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19169" y="2626630"/>
            <a:ext cx="2384527" cy="1562180"/>
            <a:chOff x="1663430" y="3015378"/>
            <a:chExt cx="3124812" cy="2324911"/>
          </a:xfrm>
        </p:grpSpPr>
        <p:sp>
          <p:nvSpPr>
            <p:cNvPr id="2" name="Round Diagonal Corner Rectangle 1"/>
            <p:cNvSpPr/>
            <p:nvPr/>
          </p:nvSpPr>
          <p:spPr>
            <a:xfrm>
              <a:off x="1663430" y="3015378"/>
              <a:ext cx="3124812" cy="2324911"/>
            </a:xfrm>
            <a:prstGeom prst="round2DiagRect">
              <a:avLst/>
            </a:prstGeom>
            <a:noFill/>
            <a:ln w="508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21878" y="3225970"/>
              <a:ext cx="3007916" cy="1969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Percent of Overall Budget</a:t>
              </a:r>
            </a:p>
            <a:p>
              <a:pPr algn="ctr"/>
              <a:r>
                <a:rPr lang="en-US" sz="3600" b="1" dirty="0"/>
                <a:t>7.3%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74282" y="4459006"/>
            <a:ext cx="2466036" cy="1562180"/>
            <a:chOff x="1609258" y="3015378"/>
            <a:chExt cx="3231626" cy="2324911"/>
          </a:xfrm>
        </p:grpSpPr>
        <p:sp>
          <p:nvSpPr>
            <p:cNvPr id="23" name="Round Diagonal Corner Rectangle 22"/>
            <p:cNvSpPr/>
            <p:nvPr/>
          </p:nvSpPr>
          <p:spPr>
            <a:xfrm>
              <a:off x="1663430" y="3015378"/>
              <a:ext cx="3124812" cy="2324911"/>
            </a:xfrm>
            <a:prstGeom prst="round2DiagRect">
              <a:avLst/>
            </a:prstGeom>
            <a:noFill/>
            <a:ln w="508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09258" y="3279073"/>
              <a:ext cx="3231626" cy="206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Percent of Overall Reduction</a:t>
              </a:r>
            </a:p>
            <a:p>
              <a:pPr algn="ctr"/>
              <a:r>
                <a:rPr lang="en-US" sz="4000" b="1" dirty="0"/>
                <a:t>4.2%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45179" y="2460356"/>
            <a:ext cx="803504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Lay off 1 position ($76,775)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Reduce athletic travel ($5,000)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Eliminate permanent salary salvage ($25,804)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Reduce student labor ($5,000)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Cell phone stipends ($5,349)</a:t>
            </a:r>
          </a:p>
        </p:txBody>
      </p:sp>
    </p:spTree>
    <p:extLst>
      <p:ext uri="{BB962C8B-B14F-4D97-AF65-F5344CB8AC3E}">
        <p14:creationId xmlns:p14="http://schemas.microsoft.com/office/powerpoint/2010/main" val="99342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959157" y="691977"/>
            <a:ext cx="7807092" cy="5815015"/>
            <a:chOff x="5329989" y="419100"/>
            <a:chExt cx="6436259" cy="595530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329989" y="6374401"/>
              <a:ext cx="6436259" cy="1"/>
            </a:xfrm>
            <a:prstGeom prst="line">
              <a:avLst/>
            </a:prstGeom>
            <a:ln w="25400">
              <a:solidFill>
                <a:srgbClr val="FFC7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7800975" y="561975"/>
              <a:ext cx="3965273" cy="5812426"/>
            </a:xfrm>
            <a:prstGeom prst="rect">
              <a:avLst/>
            </a:prstGeom>
            <a:noFill/>
            <a:ln w="25400">
              <a:solidFill>
                <a:srgbClr val="FFC7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29525" y="419100"/>
              <a:ext cx="485775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4" y="200162"/>
            <a:ext cx="9058597" cy="123152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6653419"/>
            <a:ext cx="12195544" cy="204581"/>
          </a:xfrm>
          <a:prstGeom prst="rect">
            <a:avLst/>
          </a:prstGeom>
          <a:solidFill>
            <a:srgbClr val="006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52263" y="492758"/>
            <a:ext cx="8865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BUDGET REDUCTION DETAILS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7864" y="1630906"/>
            <a:ext cx="9705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2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BHSU–Rapid City - $213,891 – 3.0 FTE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19169" y="2626630"/>
            <a:ext cx="2384527" cy="1562180"/>
            <a:chOff x="1663430" y="3015378"/>
            <a:chExt cx="3124812" cy="2324911"/>
          </a:xfrm>
        </p:grpSpPr>
        <p:sp>
          <p:nvSpPr>
            <p:cNvPr id="2" name="Round Diagonal Corner Rectangle 1"/>
            <p:cNvSpPr/>
            <p:nvPr/>
          </p:nvSpPr>
          <p:spPr>
            <a:xfrm>
              <a:off x="1663430" y="3015378"/>
              <a:ext cx="3124812" cy="2324911"/>
            </a:xfrm>
            <a:prstGeom prst="round2DiagRect">
              <a:avLst/>
            </a:prstGeom>
            <a:noFill/>
            <a:ln w="508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21878" y="3225970"/>
              <a:ext cx="3007916" cy="1969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Percent of Overall Budget</a:t>
              </a:r>
            </a:p>
            <a:p>
              <a:pPr algn="ctr"/>
              <a:r>
                <a:rPr lang="en-US" sz="3600" b="1" dirty="0"/>
                <a:t>3.7%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74282" y="4459006"/>
            <a:ext cx="2466036" cy="1562180"/>
            <a:chOff x="1609258" y="3015378"/>
            <a:chExt cx="3231626" cy="2324911"/>
          </a:xfrm>
        </p:grpSpPr>
        <p:sp>
          <p:nvSpPr>
            <p:cNvPr id="23" name="Round Diagonal Corner Rectangle 22"/>
            <p:cNvSpPr/>
            <p:nvPr/>
          </p:nvSpPr>
          <p:spPr>
            <a:xfrm>
              <a:off x="1663430" y="3015378"/>
              <a:ext cx="3124812" cy="2324911"/>
            </a:xfrm>
            <a:prstGeom prst="round2DiagRect">
              <a:avLst/>
            </a:prstGeom>
            <a:noFill/>
            <a:ln w="508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09258" y="3279073"/>
              <a:ext cx="3231626" cy="206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Percent of Overall Reduction</a:t>
              </a:r>
            </a:p>
            <a:p>
              <a:pPr algn="ctr"/>
              <a:r>
                <a:rPr lang="en-US" sz="4000" b="1" dirty="0"/>
                <a:t>7.6%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45179" y="2460356"/>
            <a:ext cx="80350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Eliminate 2 vacant positions ($106,805)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Lay off 1 position ($47,086)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Reduce operating expenses ($50,000)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Reduce student labor ($10,000)</a:t>
            </a:r>
          </a:p>
        </p:txBody>
      </p:sp>
    </p:spTree>
    <p:extLst>
      <p:ext uri="{BB962C8B-B14F-4D97-AF65-F5344CB8AC3E}">
        <p14:creationId xmlns:p14="http://schemas.microsoft.com/office/powerpoint/2010/main" val="9032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959157" y="691977"/>
            <a:ext cx="7807092" cy="5815015"/>
            <a:chOff x="5329989" y="419100"/>
            <a:chExt cx="6436259" cy="595530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329989" y="6374401"/>
              <a:ext cx="6436259" cy="1"/>
            </a:xfrm>
            <a:prstGeom prst="line">
              <a:avLst/>
            </a:prstGeom>
            <a:ln w="25400">
              <a:solidFill>
                <a:srgbClr val="FFC7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7800975" y="561975"/>
              <a:ext cx="3965273" cy="5812426"/>
            </a:xfrm>
            <a:prstGeom prst="rect">
              <a:avLst/>
            </a:prstGeom>
            <a:noFill/>
            <a:ln w="25400">
              <a:solidFill>
                <a:srgbClr val="FFC7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29525" y="419100"/>
              <a:ext cx="485775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4" y="200162"/>
            <a:ext cx="9058597" cy="123152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6653419"/>
            <a:ext cx="12195544" cy="204581"/>
          </a:xfrm>
          <a:prstGeom prst="rect">
            <a:avLst/>
          </a:prstGeom>
          <a:solidFill>
            <a:srgbClr val="006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52263" y="492758"/>
            <a:ext cx="8865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BUDGET REDUCTION DETAILS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8944" y="1630906"/>
            <a:ext cx="11429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2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Finance &amp; Administration - $443,456 – 5.5 FTE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19169" y="2626630"/>
            <a:ext cx="2384527" cy="1562180"/>
            <a:chOff x="1663430" y="3015378"/>
            <a:chExt cx="3124812" cy="2324911"/>
          </a:xfrm>
        </p:grpSpPr>
        <p:sp>
          <p:nvSpPr>
            <p:cNvPr id="2" name="Round Diagonal Corner Rectangle 1"/>
            <p:cNvSpPr/>
            <p:nvPr/>
          </p:nvSpPr>
          <p:spPr>
            <a:xfrm>
              <a:off x="1663430" y="3015378"/>
              <a:ext cx="3124812" cy="2324911"/>
            </a:xfrm>
            <a:prstGeom prst="round2DiagRect">
              <a:avLst/>
            </a:prstGeom>
            <a:noFill/>
            <a:ln w="508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21878" y="3225970"/>
              <a:ext cx="3007916" cy="1969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Percent of Overall Budget</a:t>
              </a:r>
            </a:p>
            <a:p>
              <a:pPr algn="ctr"/>
              <a:r>
                <a:rPr lang="en-US" sz="3600" b="1" dirty="0"/>
                <a:t>24.0%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74282" y="4459006"/>
            <a:ext cx="2466036" cy="1562180"/>
            <a:chOff x="1609258" y="3015378"/>
            <a:chExt cx="3231626" cy="2324911"/>
          </a:xfrm>
        </p:grpSpPr>
        <p:sp>
          <p:nvSpPr>
            <p:cNvPr id="23" name="Round Diagonal Corner Rectangle 22"/>
            <p:cNvSpPr/>
            <p:nvPr/>
          </p:nvSpPr>
          <p:spPr>
            <a:xfrm>
              <a:off x="1663430" y="3015378"/>
              <a:ext cx="3124812" cy="2324911"/>
            </a:xfrm>
            <a:prstGeom prst="round2DiagRect">
              <a:avLst/>
            </a:prstGeom>
            <a:noFill/>
            <a:ln w="508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09258" y="3279073"/>
              <a:ext cx="3231626" cy="206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Percent of Overall Reduction</a:t>
              </a:r>
            </a:p>
            <a:p>
              <a:pPr algn="ctr"/>
              <a:r>
                <a:rPr lang="en-US" sz="4000" b="1" dirty="0"/>
                <a:t>23.8%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45179" y="2460356"/>
            <a:ext cx="803504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Eliminate 4.5 vacant positions ($251,947)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Lay off 1 position ($50,918)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Reduce operating expenses ($84,440)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Remove part-time benefits ($10,071)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Eliminate permanent salary salvage ($11,460)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Reduce student labor ($16,800)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Cell phone stipends ($17,820)</a:t>
            </a:r>
          </a:p>
        </p:txBody>
      </p:sp>
    </p:spTree>
    <p:extLst>
      <p:ext uri="{BB962C8B-B14F-4D97-AF65-F5344CB8AC3E}">
        <p14:creationId xmlns:p14="http://schemas.microsoft.com/office/powerpoint/2010/main" val="172350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959157" y="691977"/>
            <a:ext cx="7807092" cy="5815015"/>
            <a:chOff x="5329989" y="419100"/>
            <a:chExt cx="6436259" cy="595530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329989" y="6374401"/>
              <a:ext cx="6436259" cy="1"/>
            </a:xfrm>
            <a:prstGeom prst="line">
              <a:avLst/>
            </a:prstGeom>
            <a:ln w="25400">
              <a:solidFill>
                <a:srgbClr val="FFC7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7800975" y="561975"/>
              <a:ext cx="3965273" cy="5812426"/>
            </a:xfrm>
            <a:prstGeom prst="rect">
              <a:avLst/>
            </a:prstGeom>
            <a:noFill/>
            <a:ln w="25400">
              <a:solidFill>
                <a:srgbClr val="FFC7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29525" y="419100"/>
              <a:ext cx="485775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4" y="200162"/>
            <a:ext cx="9058597" cy="123152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6653419"/>
            <a:ext cx="12195544" cy="204581"/>
          </a:xfrm>
          <a:prstGeom prst="rect">
            <a:avLst/>
          </a:prstGeom>
          <a:solidFill>
            <a:srgbClr val="006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52263" y="492758"/>
            <a:ext cx="8865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BUDGET REDUCTION DETAILS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8944" y="1630906"/>
            <a:ext cx="11429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2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University Advancement - $54,696 - 1.0 FTE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19169" y="2626630"/>
            <a:ext cx="2384527" cy="1562180"/>
            <a:chOff x="1663430" y="3015378"/>
            <a:chExt cx="3124812" cy="2324911"/>
          </a:xfrm>
        </p:grpSpPr>
        <p:sp>
          <p:nvSpPr>
            <p:cNvPr id="2" name="Round Diagonal Corner Rectangle 1"/>
            <p:cNvSpPr/>
            <p:nvPr/>
          </p:nvSpPr>
          <p:spPr>
            <a:xfrm>
              <a:off x="1663430" y="3015378"/>
              <a:ext cx="3124812" cy="2324911"/>
            </a:xfrm>
            <a:prstGeom prst="round2DiagRect">
              <a:avLst/>
            </a:prstGeom>
            <a:noFill/>
            <a:ln w="508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21878" y="3225970"/>
              <a:ext cx="3007916" cy="1969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Percent of Overall Budget</a:t>
              </a:r>
            </a:p>
            <a:p>
              <a:pPr algn="ctr"/>
              <a:r>
                <a:rPr lang="en-US" sz="3600" b="1" dirty="0"/>
                <a:t>1.8%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74282" y="4459006"/>
            <a:ext cx="2466036" cy="1562180"/>
            <a:chOff x="1609258" y="3015378"/>
            <a:chExt cx="3231626" cy="2324911"/>
          </a:xfrm>
        </p:grpSpPr>
        <p:sp>
          <p:nvSpPr>
            <p:cNvPr id="23" name="Round Diagonal Corner Rectangle 22"/>
            <p:cNvSpPr/>
            <p:nvPr/>
          </p:nvSpPr>
          <p:spPr>
            <a:xfrm>
              <a:off x="1663430" y="3015378"/>
              <a:ext cx="3124812" cy="2324911"/>
            </a:xfrm>
            <a:prstGeom prst="round2DiagRect">
              <a:avLst/>
            </a:prstGeom>
            <a:noFill/>
            <a:ln w="508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09258" y="3279073"/>
              <a:ext cx="3231626" cy="206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Percent of Overall Reduction</a:t>
              </a:r>
            </a:p>
            <a:p>
              <a:pPr algn="ctr"/>
              <a:r>
                <a:rPr lang="en-US" sz="4000" b="1" dirty="0"/>
                <a:t>2.3%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45179" y="2460356"/>
            <a:ext cx="80350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Lay off 1 position ($50,376)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Reduce student labor ($3,000)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Cell phone stipends ($1,320)</a:t>
            </a:r>
          </a:p>
        </p:txBody>
      </p:sp>
    </p:spTree>
    <p:extLst>
      <p:ext uri="{BB962C8B-B14F-4D97-AF65-F5344CB8AC3E}">
        <p14:creationId xmlns:p14="http://schemas.microsoft.com/office/powerpoint/2010/main" val="273364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959157" y="691977"/>
            <a:ext cx="7807092" cy="5815015"/>
            <a:chOff x="5329989" y="419100"/>
            <a:chExt cx="6436259" cy="595530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329989" y="6374401"/>
              <a:ext cx="6436259" cy="1"/>
            </a:xfrm>
            <a:prstGeom prst="line">
              <a:avLst/>
            </a:prstGeom>
            <a:ln w="25400">
              <a:solidFill>
                <a:srgbClr val="FFC7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7800975" y="561975"/>
              <a:ext cx="3965273" cy="5812426"/>
            </a:xfrm>
            <a:prstGeom prst="rect">
              <a:avLst/>
            </a:prstGeom>
            <a:noFill/>
            <a:ln w="25400">
              <a:solidFill>
                <a:srgbClr val="FFC7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29525" y="419100"/>
              <a:ext cx="485775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4" y="200162"/>
            <a:ext cx="9058597" cy="123152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6653419"/>
            <a:ext cx="12195544" cy="204581"/>
          </a:xfrm>
          <a:prstGeom prst="rect">
            <a:avLst/>
          </a:prstGeom>
          <a:solidFill>
            <a:srgbClr val="006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52263" y="492758"/>
            <a:ext cx="8865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BUDGET REDUCTION DETAILS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8944" y="1630906"/>
            <a:ext cx="11429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2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Student Life - $361,363 - 3.0 FTE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19169" y="2626630"/>
            <a:ext cx="2384527" cy="1562180"/>
            <a:chOff x="1663430" y="3015378"/>
            <a:chExt cx="3124812" cy="2324911"/>
          </a:xfrm>
        </p:grpSpPr>
        <p:sp>
          <p:nvSpPr>
            <p:cNvPr id="2" name="Round Diagonal Corner Rectangle 1"/>
            <p:cNvSpPr/>
            <p:nvPr/>
          </p:nvSpPr>
          <p:spPr>
            <a:xfrm>
              <a:off x="1663430" y="3015378"/>
              <a:ext cx="3124812" cy="2324911"/>
            </a:xfrm>
            <a:prstGeom prst="round2DiagRect">
              <a:avLst/>
            </a:prstGeom>
            <a:noFill/>
            <a:ln w="508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21878" y="3225970"/>
              <a:ext cx="3007916" cy="1969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Percent of Overall Budget</a:t>
              </a:r>
            </a:p>
            <a:p>
              <a:pPr algn="ctr"/>
              <a:r>
                <a:rPr lang="en-US" sz="3600" b="1" dirty="0"/>
                <a:t>16.1%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74282" y="4459006"/>
            <a:ext cx="2466036" cy="1562180"/>
            <a:chOff x="1609258" y="3015378"/>
            <a:chExt cx="3231626" cy="2324911"/>
          </a:xfrm>
        </p:grpSpPr>
        <p:sp>
          <p:nvSpPr>
            <p:cNvPr id="23" name="Round Diagonal Corner Rectangle 22"/>
            <p:cNvSpPr/>
            <p:nvPr/>
          </p:nvSpPr>
          <p:spPr>
            <a:xfrm>
              <a:off x="1663430" y="3015378"/>
              <a:ext cx="3124812" cy="2324911"/>
            </a:xfrm>
            <a:prstGeom prst="round2DiagRect">
              <a:avLst/>
            </a:prstGeom>
            <a:noFill/>
            <a:ln w="508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09258" y="3279073"/>
              <a:ext cx="3231626" cy="206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Percent of Overall Reduction</a:t>
              </a:r>
            </a:p>
            <a:p>
              <a:pPr algn="ctr"/>
              <a:r>
                <a:rPr lang="en-US" sz="4000" b="1" dirty="0"/>
                <a:t>14.5%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559839" y="2332888"/>
            <a:ext cx="820104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Eliminate 2 vacant positions ($96,947)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Lay off 1 position ($47,086)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Change Residence Life funding ($150,000)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Reduce International Service Learning travel ($18,000)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Reduce operating expenses ($30,000)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Eliminate permanent salary salvage ($5,730)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Reduce student labor ($7,000)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Cell phone stipends ($6,600)</a:t>
            </a:r>
          </a:p>
        </p:txBody>
      </p:sp>
    </p:spTree>
    <p:extLst>
      <p:ext uri="{BB962C8B-B14F-4D97-AF65-F5344CB8AC3E}">
        <p14:creationId xmlns:p14="http://schemas.microsoft.com/office/powerpoint/2010/main" val="111825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959157" y="691977"/>
            <a:ext cx="7807092" cy="5815015"/>
            <a:chOff x="5329989" y="419100"/>
            <a:chExt cx="6436259" cy="595530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329989" y="6374401"/>
              <a:ext cx="6436259" cy="1"/>
            </a:xfrm>
            <a:prstGeom prst="line">
              <a:avLst/>
            </a:prstGeom>
            <a:ln w="25400">
              <a:solidFill>
                <a:srgbClr val="FFC7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7800975" y="561975"/>
              <a:ext cx="3965273" cy="5812426"/>
            </a:xfrm>
            <a:prstGeom prst="rect">
              <a:avLst/>
            </a:prstGeom>
            <a:noFill/>
            <a:ln w="25400">
              <a:solidFill>
                <a:srgbClr val="FFC7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29525" y="419100"/>
              <a:ext cx="485775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4" y="200162"/>
            <a:ext cx="9058597" cy="123152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6653419"/>
            <a:ext cx="12195544" cy="204581"/>
          </a:xfrm>
          <a:prstGeom prst="rect">
            <a:avLst/>
          </a:prstGeom>
          <a:solidFill>
            <a:srgbClr val="006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52263" y="492758"/>
            <a:ext cx="8865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BUDGET REDUCTION DETAILS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630906"/>
            <a:ext cx="11688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2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University &amp; Comm. Relations - $15,071 - 0 FTE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19169" y="2626630"/>
            <a:ext cx="2384527" cy="1562180"/>
            <a:chOff x="1663430" y="3015378"/>
            <a:chExt cx="3124812" cy="2324911"/>
          </a:xfrm>
        </p:grpSpPr>
        <p:sp>
          <p:nvSpPr>
            <p:cNvPr id="2" name="Round Diagonal Corner Rectangle 1"/>
            <p:cNvSpPr/>
            <p:nvPr/>
          </p:nvSpPr>
          <p:spPr>
            <a:xfrm>
              <a:off x="1663430" y="3015378"/>
              <a:ext cx="3124812" cy="2324911"/>
            </a:xfrm>
            <a:prstGeom prst="round2DiagRect">
              <a:avLst/>
            </a:prstGeom>
            <a:noFill/>
            <a:ln w="508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21878" y="3225970"/>
              <a:ext cx="3007916" cy="1969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Percent of Overall Budget</a:t>
              </a:r>
            </a:p>
            <a:p>
              <a:pPr algn="ctr"/>
              <a:r>
                <a:rPr lang="en-US" sz="3600" b="1" dirty="0"/>
                <a:t>1.8%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74282" y="4459006"/>
            <a:ext cx="2466036" cy="1562180"/>
            <a:chOff x="1609258" y="3015378"/>
            <a:chExt cx="3231626" cy="2324911"/>
          </a:xfrm>
        </p:grpSpPr>
        <p:sp>
          <p:nvSpPr>
            <p:cNvPr id="23" name="Round Diagonal Corner Rectangle 22"/>
            <p:cNvSpPr/>
            <p:nvPr/>
          </p:nvSpPr>
          <p:spPr>
            <a:xfrm>
              <a:off x="1663430" y="3015378"/>
              <a:ext cx="3124812" cy="2324911"/>
            </a:xfrm>
            <a:prstGeom prst="round2DiagRect">
              <a:avLst/>
            </a:prstGeom>
            <a:noFill/>
            <a:ln w="508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09258" y="3279073"/>
              <a:ext cx="3231626" cy="206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Percent of Overall Reduction</a:t>
              </a:r>
            </a:p>
            <a:p>
              <a:pPr algn="ctr"/>
              <a:r>
                <a:rPr lang="en-US" sz="4000" b="1" dirty="0"/>
                <a:t>0.5%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565202" y="2456852"/>
            <a:ext cx="82010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Remove benefits from part-time position ($10,071)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Reduce student labor ($5,000)</a:t>
            </a:r>
          </a:p>
        </p:txBody>
      </p:sp>
    </p:spTree>
    <p:extLst>
      <p:ext uri="{BB962C8B-B14F-4D97-AF65-F5344CB8AC3E}">
        <p14:creationId xmlns:p14="http://schemas.microsoft.com/office/powerpoint/2010/main" val="416285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959157" y="691977"/>
            <a:ext cx="7807092" cy="5815015"/>
            <a:chOff x="5329989" y="419100"/>
            <a:chExt cx="6436259" cy="595530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329989" y="6374401"/>
              <a:ext cx="6436259" cy="1"/>
            </a:xfrm>
            <a:prstGeom prst="line">
              <a:avLst/>
            </a:prstGeom>
            <a:ln w="25400">
              <a:solidFill>
                <a:srgbClr val="FFC7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7800975" y="561975"/>
              <a:ext cx="3965273" cy="5812426"/>
            </a:xfrm>
            <a:prstGeom prst="rect">
              <a:avLst/>
            </a:prstGeom>
            <a:noFill/>
            <a:ln w="25400">
              <a:solidFill>
                <a:srgbClr val="FFC7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29525" y="419100"/>
              <a:ext cx="485775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4" y="200162"/>
            <a:ext cx="9058597" cy="123152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6653419"/>
            <a:ext cx="12195544" cy="204581"/>
          </a:xfrm>
          <a:prstGeom prst="rect">
            <a:avLst/>
          </a:prstGeom>
          <a:solidFill>
            <a:srgbClr val="006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52263" y="492758"/>
            <a:ext cx="8865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BUDGET REDUCTION TIMELINE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3034" y="1798010"/>
            <a:ext cx="1134049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Held vacancies are eliminated – effective immediately – 14.5 FTE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Released vacancies may be filled – 16.0 FTE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Future position vacancies will be scrutinized centrally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One vacancy remains to be identified by Academic Affairs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Lay offs – last day of employment is June 21, 2020 – 6.5 FTE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Cell phone stipends – last payment is with December payroll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Operating budgets – varies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/>
              <a:t>International travel &amp; President’s OE – effective immediately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/>
              <a:t>Majority is effective July 1,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All reduction will be completed and implemented by July 1, 2020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2663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329989" y="691978"/>
            <a:ext cx="6436259" cy="5682424"/>
            <a:chOff x="5329989" y="419100"/>
            <a:chExt cx="6436259" cy="595530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329989" y="6374401"/>
              <a:ext cx="6436259" cy="1"/>
            </a:xfrm>
            <a:prstGeom prst="line">
              <a:avLst/>
            </a:prstGeom>
            <a:ln w="25400">
              <a:solidFill>
                <a:srgbClr val="FFC7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7800975" y="561975"/>
              <a:ext cx="3965273" cy="5812426"/>
            </a:xfrm>
            <a:prstGeom prst="rect">
              <a:avLst/>
            </a:prstGeom>
            <a:noFill/>
            <a:ln w="25400">
              <a:solidFill>
                <a:srgbClr val="FFC7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29525" y="419100"/>
              <a:ext cx="485775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4" y="200162"/>
            <a:ext cx="9058597" cy="123152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6653419"/>
            <a:ext cx="12195544" cy="204581"/>
          </a:xfrm>
          <a:prstGeom prst="rect">
            <a:avLst/>
          </a:prstGeom>
          <a:solidFill>
            <a:srgbClr val="006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98633" y="506148"/>
            <a:ext cx="8379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Revenue Growth Plan</a:t>
            </a:r>
            <a:endParaRPr lang="en-US" sz="2400" b="1" cap="all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5861" y="3012446"/>
            <a:ext cx="1048578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900" dirty="0"/>
              <a:t>Enrollment Growth - 90,000 credit hours/70% retention rate - $3.7 million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900" dirty="0"/>
              <a:t>Summer School – 6,900 credit hours - $300,000 plus incentives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900" dirty="0"/>
              <a:t>Grants - $3 million in FY21, $5 million in FY22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900" dirty="0"/>
              <a:t>Residence Life - occupancy to 95% - $400,000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900" dirty="0"/>
              <a:t>Reinstate Program Fees - Additional revenue for eligible programs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900" dirty="0"/>
              <a:t>BHSU Foundation - Another highly successful Capital Campaign</a:t>
            </a:r>
          </a:p>
          <a:p>
            <a:endParaRPr lang="en-US" sz="2800" b="1" dirty="0"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8633" y="1649543"/>
            <a:ext cx="10715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a typeface="Times New Roman" panose="02020603050405020304" pitchFamily="18" charset="0"/>
                <a:cs typeface="Calibri" panose="020F0502020204030204" pitchFamily="34" charset="0"/>
              </a:rPr>
              <a:t>Once budget is aligned with current revenue, BHSU will work to grow resources with the following revenue growth initiatives.</a:t>
            </a:r>
            <a:endParaRPr lang="en-US" sz="1600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39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329989" y="691978"/>
            <a:ext cx="6436259" cy="5682424"/>
            <a:chOff x="5329989" y="419100"/>
            <a:chExt cx="6436259" cy="595530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329989" y="6374401"/>
              <a:ext cx="6436259" cy="1"/>
            </a:xfrm>
            <a:prstGeom prst="line">
              <a:avLst/>
            </a:prstGeom>
            <a:ln w="25400">
              <a:solidFill>
                <a:srgbClr val="FFC7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7800975" y="561975"/>
              <a:ext cx="3965273" cy="5812426"/>
            </a:xfrm>
            <a:prstGeom prst="rect">
              <a:avLst/>
            </a:prstGeom>
            <a:noFill/>
            <a:ln w="25400">
              <a:solidFill>
                <a:srgbClr val="FFC7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29525" y="419100"/>
              <a:ext cx="485775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4" y="200162"/>
            <a:ext cx="9058597" cy="123152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6653419"/>
            <a:ext cx="12195544" cy="204581"/>
          </a:xfrm>
          <a:prstGeom prst="rect">
            <a:avLst/>
          </a:prstGeom>
          <a:solidFill>
            <a:srgbClr val="006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52263" y="492758"/>
            <a:ext cx="8865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>
                <a:solidFill>
                  <a:schemeClr val="bg1"/>
                </a:solidFill>
              </a:rPr>
              <a:t>VITALITY of BHSU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855364"/>
              </p:ext>
            </p:extLst>
          </p:nvPr>
        </p:nvGraphicFramePr>
        <p:xfrm>
          <a:off x="6097772" y="2086213"/>
          <a:ext cx="4936638" cy="3962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45546">
                  <a:extLst>
                    <a:ext uri="{9D8B030D-6E8A-4147-A177-3AD203B41FA5}">
                      <a16:colId xmlns:a16="http://schemas.microsoft.com/office/drawing/2014/main" val="84567466"/>
                    </a:ext>
                  </a:extLst>
                </a:gridCol>
                <a:gridCol w="1645546">
                  <a:extLst>
                    <a:ext uri="{9D8B030D-6E8A-4147-A177-3AD203B41FA5}">
                      <a16:colId xmlns:a16="http://schemas.microsoft.com/office/drawing/2014/main" val="1850262386"/>
                    </a:ext>
                  </a:extLst>
                </a:gridCol>
                <a:gridCol w="1645546">
                  <a:extLst>
                    <a:ext uri="{9D8B030D-6E8A-4147-A177-3AD203B41FA5}">
                      <a16:colId xmlns:a16="http://schemas.microsoft.com/office/drawing/2014/main" val="2142972532"/>
                    </a:ext>
                  </a:extLst>
                </a:gridCol>
              </a:tblGrid>
              <a:tr h="3769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Graduates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of System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Graduates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497709"/>
                  </a:ext>
                </a:extLst>
              </a:tr>
              <a:tr h="376913">
                <a:tc>
                  <a:txBody>
                    <a:bodyPr/>
                    <a:lstStyle/>
                    <a:p>
                      <a:r>
                        <a:rPr lang="en-US" sz="3200" b="1" dirty="0"/>
                        <a:t>BHSU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580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966492"/>
                  </a:ext>
                </a:extLst>
              </a:tr>
              <a:tr h="376913">
                <a:tc>
                  <a:txBody>
                    <a:bodyPr/>
                    <a:lstStyle/>
                    <a:p>
                      <a:r>
                        <a:rPr lang="en-US" sz="2400" dirty="0"/>
                        <a:t>DSU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363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7%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8378"/>
                  </a:ext>
                </a:extLst>
              </a:tr>
              <a:tr h="376913">
                <a:tc>
                  <a:txBody>
                    <a:bodyPr/>
                    <a:lstStyle/>
                    <a:p>
                      <a:r>
                        <a:rPr lang="en-US" sz="2400" dirty="0"/>
                        <a:t>NSU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369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7%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878522"/>
                  </a:ext>
                </a:extLst>
              </a:tr>
              <a:tr h="376913">
                <a:tc>
                  <a:txBody>
                    <a:bodyPr/>
                    <a:lstStyle/>
                    <a:p>
                      <a:r>
                        <a:rPr lang="en-US" sz="2400" dirty="0"/>
                        <a:t>SDSM&amp;T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415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8%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297775"/>
                  </a:ext>
                </a:extLst>
              </a:tr>
              <a:tr h="376913">
                <a:tc>
                  <a:txBody>
                    <a:bodyPr/>
                    <a:lstStyle/>
                    <a:p>
                      <a:r>
                        <a:rPr lang="en-US" sz="2400" dirty="0"/>
                        <a:t>SDSU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2,128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41%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654551"/>
                  </a:ext>
                </a:extLst>
              </a:tr>
              <a:tr h="376913">
                <a:tc>
                  <a:txBody>
                    <a:bodyPr/>
                    <a:lstStyle/>
                    <a:p>
                      <a:r>
                        <a:rPr lang="en-US" sz="2400" dirty="0"/>
                        <a:t>USD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u="sng" dirty="0"/>
                        <a:t>1,361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u="sng" dirty="0"/>
                        <a:t>26%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435288"/>
                  </a:ext>
                </a:extLst>
              </a:tr>
              <a:tr h="376913">
                <a:tc>
                  <a:txBody>
                    <a:bodyPr/>
                    <a:lstStyle/>
                    <a:p>
                      <a:r>
                        <a:rPr lang="en-US" sz="2400" dirty="0"/>
                        <a:t>Total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5,216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311549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58943" y="1826561"/>
            <a:ext cx="562738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800" b="1" dirty="0">
                <a:solidFill>
                  <a:srgbClr val="0062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US" sz="1600" b="1" dirty="0">
              <a:solidFill>
                <a:srgbClr val="006233"/>
              </a:solidFill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Third-largest university in the </a:t>
            </a:r>
            <a:r>
              <a:rPr lang="en-US" sz="2600" dirty="0" err="1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Regental</a:t>
            </a:r>
            <a:r>
              <a:rPr lang="en-US" sz="26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system</a:t>
            </a:r>
            <a:br>
              <a:rPr lang="en-US" sz="26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US" sz="2000" dirty="0"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Only comprehensive liberal arts university in west river South Dakota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604 graduates - annual average </a:t>
            </a:r>
            <a:endParaRPr lang="en-US" sz="2800" dirty="0">
              <a:solidFill>
                <a:srgbClr val="006233"/>
              </a:solidFill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sz="2800" b="1" dirty="0">
              <a:solidFill>
                <a:srgbClr val="006233"/>
              </a:solidFill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86328" y="1596388"/>
            <a:ext cx="562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FY18 Undergraduate Degrees Granted in </a:t>
            </a:r>
            <a:r>
              <a:rPr lang="en-US" b="1" dirty="0" err="1"/>
              <a:t>Regental</a:t>
            </a:r>
            <a:r>
              <a:rPr lang="en-US" b="1" dirty="0"/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287513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2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653419"/>
            <a:ext cx="12195544" cy="204581"/>
          </a:xfrm>
          <a:prstGeom prst="rect">
            <a:avLst/>
          </a:prstGeom>
          <a:solidFill>
            <a:srgbClr val="006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38559" y="914400"/>
            <a:ext cx="10356574" cy="514847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505135" y="1653224"/>
            <a:ext cx="7223421" cy="3670822"/>
            <a:chOff x="2465377" y="1157784"/>
            <a:chExt cx="7223421" cy="3670822"/>
          </a:xfrm>
        </p:grpSpPr>
        <p:sp>
          <p:nvSpPr>
            <p:cNvPr id="7" name="TextBox 6"/>
            <p:cNvSpPr txBox="1"/>
            <p:nvPr/>
          </p:nvSpPr>
          <p:spPr>
            <a:xfrm>
              <a:off x="2465377" y="2889614"/>
              <a:ext cx="722342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spc="300" dirty="0">
                  <a:solidFill>
                    <a:schemeClr val="bg1"/>
                  </a:solidFill>
                </a:rPr>
                <a:t>GOVERNOR’S BUDGET ADDRESS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2031" y="1157784"/>
              <a:ext cx="1650114" cy="1610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914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653419"/>
            <a:ext cx="12195544" cy="204581"/>
          </a:xfrm>
          <a:prstGeom prst="rect">
            <a:avLst/>
          </a:prstGeom>
          <a:solidFill>
            <a:srgbClr val="006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329989" y="691978"/>
            <a:ext cx="6436259" cy="5682424"/>
            <a:chOff x="5329989" y="419100"/>
            <a:chExt cx="6436259" cy="595530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29989" y="6374401"/>
              <a:ext cx="6436259" cy="1"/>
            </a:xfrm>
            <a:prstGeom prst="line">
              <a:avLst/>
            </a:prstGeom>
            <a:ln w="25400">
              <a:solidFill>
                <a:srgbClr val="FFC7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7800975" y="561975"/>
              <a:ext cx="3965273" cy="5812426"/>
            </a:xfrm>
            <a:prstGeom prst="rect">
              <a:avLst/>
            </a:prstGeom>
            <a:noFill/>
            <a:ln w="25400">
              <a:solidFill>
                <a:srgbClr val="FFC7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29525" y="419100"/>
              <a:ext cx="485775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4" y="200162"/>
            <a:ext cx="9058597" cy="1231524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52263" y="492758"/>
            <a:ext cx="8865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>
                <a:solidFill>
                  <a:schemeClr val="bg1"/>
                </a:solidFill>
              </a:rPr>
              <a:t>ENROLLMENT</a:t>
            </a:r>
            <a:r>
              <a:rPr lang="en-US" sz="3600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 - Spring 2020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158637"/>
              </p:ext>
            </p:extLst>
          </p:nvPr>
        </p:nvGraphicFramePr>
        <p:xfrm>
          <a:off x="1632857" y="1955881"/>
          <a:ext cx="7945480" cy="36153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76669">
                  <a:extLst>
                    <a:ext uri="{9D8B030D-6E8A-4147-A177-3AD203B41FA5}">
                      <a16:colId xmlns:a16="http://schemas.microsoft.com/office/drawing/2014/main" val="84567466"/>
                    </a:ext>
                  </a:extLst>
                </a:gridCol>
                <a:gridCol w="2610389">
                  <a:extLst>
                    <a:ext uri="{9D8B030D-6E8A-4147-A177-3AD203B41FA5}">
                      <a16:colId xmlns:a16="http://schemas.microsoft.com/office/drawing/2014/main" val="1850262386"/>
                    </a:ext>
                  </a:extLst>
                </a:gridCol>
                <a:gridCol w="3058422">
                  <a:extLst>
                    <a:ext uri="{9D8B030D-6E8A-4147-A177-3AD203B41FA5}">
                      <a16:colId xmlns:a16="http://schemas.microsoft.com/office/drawing/2014/main" val="2142972532"/>
                    </a:ext>
                  </a:extLst>
                </a:gridCol>
              </a:tblGrid>
              <a:tr h="903827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Headcount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Credit Hours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0497709"/>
                  </a:ext>
                </a:extLst>
              </a:tr>
              <a:tr h="903827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/>
                        <a:t>Spring 2019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2,894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29,893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966492"/>
                  </a:ext>
                </a:extLst>
              </a:tr>
              <a:tr h="90382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Spring</a:t>
                      </a:r>
                      <a:r>
                        <a:rPr lang="en-US" sz="3200" baseline="0" dirty="0"/>
                        <a:t> 2020</a:t>
                      </a:r>
                      <a:endParaRPr lang="en-US" sz="32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2,554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25,368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8378"/>
                  </a:ext>
                </a:extLst>
              </a:tr>
              <a:tr h="90382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Shortfall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/>
                        <a:t>(340)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/>
                        <a:t>(4,525)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878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815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2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653419"/>
            <a:ext cx="12195544" cy="204581"/>
          </a:xfrm>
          <a:prstGeom prst="rect">
            <a:avLst/>
          </a:prstGeom>
          <a:solidFill>
            <a:srgbClr val="006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017917" y="1354347"/>
            <a:ext cx="10153291" cy="4209691"/>
            <a:chOff x="1113183" y="1470990"/>
            <a:chExt cx="8806069" cy="3468757"/>
          </a:xfrm>
        </p:grpSpPr>
        <p:sp>
          <p:nvSpPr>
            <p:cNvPr id="5" name="Rectangle 4"/>
            <p:cNvSpPr/>
            <p:nvPr/>
          </p:nvSpPr>
          <p:spPr>
            <a:xfrm>
              <a:off x="1113183" y="1470990"/>
              <a:ext cx="8806069" cy="3468757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95910" y="3422695"/>
              <a:ext cx="8240614" cy="8368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6000" b="1" spc="300" dirty="0">
                  <a:solidFill>
                    <a:schemeClr val="bg1"/>
                  </a:solidFill>
                  <a:effectLst>
                    <a:glow>
                      <a:schemeClr val="accent1">
                        <a:alpha val="40000"/>
                      </a:schemeClr>
                    </a:glow>
                  </a:effectLst>
                </a:rPr>
                <a:t>Questions?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05" y="1866307"/>
            <a:ext cx="1650114" cy="161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8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414409" y="691978"/>
            <a:ext cx="8351839" cy="5682424"/>
            <a:chOff x="5329989" y="419100"/>
            <a:chExt cx="6436259" cy="5955302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29989" y="6374401"/>
              <a:ext cx="6436259" cy="1"/>
            </a:xfrm>
            <a:prstGeom prst="line">
              <a:avLst/>
            </a:prstGeom>
            <a:ln w="25400">
              <a:solidFill>
                <a:srgbClr val="FFC7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7800975" y="561975"/>
              <a:ext cx="3965273" cy="5812426"/>
            </a:xfrm>
            <a:prstGeom prst="rect">
              <a:avLst/>
            </a:prstGeom>
            <a:noFill/>
            <a:ln w="25400">
              <a:solidFill>
                <a:srgbClr val="FFC7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29525" y="419100"/>
              <a:ext cx="485775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4" y="200162"/>
            <a:ext cx="9058597" cy="123152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6653419"/>
            <a:ext cx="12195544" cy="204581"/>
          </a:xfrm>
          <a:prstGeom prst="rect">
            <a:avLst/>
          </a:prstGeom>
          <a:solidFill>
            <a:srgbClr val="006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52263" y="492758"/>
            <a:ext cx="8865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>
                <a:solidFill>
                  <a:schemeClr val="bg1"/>
                </a:solidFill>
              </a:rPr>
              <a:t>Enrollment DECLINE - RECENT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2263" y="2168778"/>
            <a:ext cx="39160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62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It’s a challenging time for higher education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b="1" dirty="0">
              <a:solidFill>
                <a:srgbClr val="006233"/>
              </a:solidFill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62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 six S.D. public institutions experienced declines in</a:t>
            </a:r>
            <a:br>
              <a:rPr lang="en-US" sz="2600" b="1" dirty="0">
                <a:solidFill>
                  <a:srgbClr val="0062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rgbClr val="0062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Fall 2019</a:t>
            </a:r>
            <a:endParaRPr lang="en-US" sz="2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896792"/>
              </p:ext>
            </p:extLst>
          </p:nvPr>
        </p:nvGraphicFramePr>
        <p:xfrm>
          <a:off x="4602162" y="2372610"/>
          <a:ext cx="6930216" cy="3657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32554">
                  <a:extLst>
                    <a:ext uri="{9D8B030D-6E8A-4147-A177-3AD203B41FA5}">
                      <a16:colId xmlns:a16="http://schemas.microsoft.com/office/drawing/2014/main" val="84567466"/>
                    </a:ext>
                  </a:extLst>
                </a:gridCol>
                <a:gridCol w="1732554">
                  <a:extLst>
                    <a:ext uri="{9D8B030D-6E8A-4147-A177-3AD203B41FA5}">
                      <a16:colId xmlns:a16="http://schemas.microsoft.com/office/drawing/2014/main" val="1850262386"/>
                    </a:ext>
                  </a:extLst>
                </a:gridCol>
                <a:gridCol w="1732554">
                  <a:extLst>
                    <a:ext uri="{9D8B030D-6E8A-4147-A177-3AD203B41FA5}">
                      <a16:colId xmlns:a16="http://schemas.microsoft.com/office/drawing/2014/main" val="2142972532"/>
                    </a:ext>
                  </a:extLst>
                </a:gridCol>
                <a:gridCol w="1732554">
                  <a:extLst>
                    <a:ext uri="{9D8B030D-6E8A-4147-A177-3AD203B41FA5}">
                      <a16:colId xmlns:a16="http://schemas.microsoft.com/office/drawing/2014/main" val="2694173261"/>
                    </a:ext>
                  </a:extLst>
                </a:gridCol>
              </a:tblGrid>
              <a:tr h="4464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Fall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2018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Fall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Change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497709"/>
                  </a:ext>
                </a:extLst>
              </a:tr>
              <a:tr h="446489">
                <a:tc>
                  <a:txBody>
                    <a:bodyPr/>
                    <a:lstStyle/>
                    <a:p>
                      <a:r>
                        <a:rPr lang="en-US" sz="2400" b="1" dirty="0"/>
                        <a:t>BHSU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4,035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3,858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-4.4%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966492"/>
                  </a:ext>
                </a:extLst>
              </a:tr>
              <a:tr h="446489">
                <a:tc>
                  <a:txBody>
                    <a:bodyPr/>
                    <a:lstStyle/>
                    <a:p>
                      <a:r>
                        <a:rPr lang="en-US" sz="2400" dirty="0"/>
                        <a:t>DSU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3,382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3,268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-3.4%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8378"/>
                  </a:ext>
                </a:extLst>
              </a:tr>
              <a:tr h="446489">
                <a:tc>
                  <a:txBody>
                    <a:bodyPr/>
                    <a:lstStyle/>
                    <a:p>
                      <a:r>
                        <a:rPr lang="en-US" sz="2400" dirty="0"/>
                        <a:t>NSU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3,493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3,427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-1.9%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878522"/>
                  </a:ext>
                </a:extLst>
              </a:tr>
              <a:tr h="446489">
                <a:tc>
                  <a:txBody>
                    <a:bodyPr/>
                    <a:lstStyle/>
                    <a:p>
                      <a:r>
                        <a:rPr lang="en-US" sz="2400" dirty="0"/>
                        <a:t>SDSM&amp;T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2,654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2,529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-4.7%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297775"/>
                  </a:ext>
                </a:extLst>
              </a:tr>
              <a:tr h="446489">
                <a:tc>
                  <a:txBody>
                    <a:bodyPr/>
                    <a:lstStyle/>
                    <a:p>
                      <a:r>
                        <a:rPr lang="en-US" sz="2400" dirty="0"/>
                        <a:t>SDSU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12,107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11,518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-4.9%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654551"/>
                  </a:ext>
                </a:extLst>
              </a:tr>
              <a:tr h="446489">
                <a:tc>
                  <a:txBody>
                    <a:bodyPr/>
                    <a:lstStyle/>
                    <a:p>
                      <a:r>
                        <a:rPr lang="en-US" sz="2400" dirty="0"/>
                        <a:t>USD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u="sng" dirty="0"/>
                        <a:t>10,066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u="sng" dirty="0"/>
                        <a:t>9,920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u="sng" dirty="0">
                          <a:solidFill>
                            <a:srgbClr val="FF0000"/>
                          </a:solidFill>
                        </a:rPr>
                        <a:t>-1.5%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435288"/>
                  </a:ext>
                </a:extLst>
              </a:tr>
              <a:tr h="446489">
                <a:tc>
                  <a:txBody>
                    <a:bodyPr/>
                    <a:lstStyle/>
                    <a:p>
                      <a:r>
                        <a:rPr lang="en-US" sz="2400" dirty="0"/>
                        <a:t>Total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35,737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34,520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-3.4%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31154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54980" y="1769234"/>
            <a:ext cx="642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South Dakota Board of Regents – Headcount Enrollment</a:t>
            </a:r>
          </a:p>
        </p:txBody>
      </p:sp>
    </p:spTree>
    <p:extLst>
      <p:ext uri="{BB962C8B-B14F-4D97-AF65-F5344CB8AC3E}">
        <p14:creationId xmlns:p14="http://schemas.microsoft.com/office/powerpoint/2010/main" val="361377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329989" y="691978"/>
            <a:ext cx="6436259" cy="5682424"/>
            <a:chOff x="5329989" y="419100"/>
            <a:chExt cx="6436259" cy="5955302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29989" y="6374401"/>
              <a:ext cx="6436259" cy="1"/>
            </a:xfrm>
            <a:prstGeom prst="line">
              <a:avLst/>
            </a:prstGeom>
            <a:ln w="25400">
              <a:solidFill>
                <a:srgbClr val="FFC7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7800975" y="561975"/>
              <a:ext cx="3965273" cy="5812426"/>
            </a:xfrm>
            <a:prstGeom prst="rect">
              <a:avLst/>
            </a:prstGeom>
            <a:noFill/>
            <a:ln w="25400">
              <a:solidFill>
                <a:srgbClr val="FFC7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29525" y="419100"/>
              <a:ext cx="485775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4" y="200162"/>
            <a:ext cx="9058597" cy="123152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6653419"/>
            <a:ext cx="12195544" cy="204581"/>
          </a:xfrm>
          <a:prstGeom prst="rect">
            <a:avLst/>
          </a:prstGeom>
          <a:solidFill>
            <a:srgbClr val="006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52263" y="492758"/>
            <a:ext cx="8865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>
                <a:solidFill>
                  <a:schemeClr val="bg1"/>
                </a:solidFill>
              </a:rPr>
              <a:t>Enrollment DECLINE - HISTORICAL</a:t>
            </a:r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C2ADA645-1D27-45EB-93A9-F9208E679D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0854275"/>
              </p:ext>
            </p:extLst>
          </p:nvPr>
        </p:nvGraphicFramePr>
        <p:xfrm>
          <a:off x="368380" y="1139088"/>
          <a:ext cx="7746920" cy="5514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8115301" y="1939540"/>
            <a:ext cx="35040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62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BHSU’s enrollment decline extends beyond the current year</a:t>
            </a:r>
          </a:p>
          <a:p>
            <a:endParaRPr lang="en-US" sz="2400" b="1" dirty="0">
              <a:solidFill>
                <a:srgbClr val="006233"/>
              </a:solidFill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62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Credit hours have been in decline since FY11 and are currently at a </a:t>
            </a:r>
            <a:br>
              <a:rPr lang="en-US" sz="2400" b="1" dirty="0">
                <a:solidFill>
                  <a:srgbClr val="0062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0062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20-year low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773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573949" y="691977"/>
            <a:ext cx="6192299" cy="5838031"/>
            <a:chOff x="5329989" y="419100"/>
            <a:chExt cx="6436259" cy="5955302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29989" y="6374401"/>
              <a:ext cx="6436259" cy="1"/>
            </a:xfrm>
            <a:prstGeom prst="line">
              <a:avLst/>
            </a:prstGeom>
            <a:ln w="25400">
              <a:solidFill>
                <a:srgbClr val="FFC7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7800975" y="561975"/>
              <a:ext cx="3965273" cy="5812426"/>
            </a:xfrm>
            <a:prstGeom prst="rect">
              <a:avLst/>
            </a:prstGeom>
            <a:noFill/>
            <a:ln w="25400">
              <a:solidFill>
                <a:srgbClr val="FFC7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29525" y="419100"/>
              <a:ext cx="485775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4" y="200162"/>
            <a:ext cx="9058597" cy="123152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6653419"/>
            <a:ext cx="12195544" cy="204581"/>
          </a:xfrm>
          <a:prstGeom prst="rect">
            <a:avLst/>
          </a:prstGeom>
          <a:solidFill>
            <a:srgbClr val="006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52263" y="492758"/>
            <a:ext cx="8865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>
                <a:solidFill>
                  <a:schemeClr val="bg1"/>
                </a:solidFill>
              </a:rPr>
              <a:t>HISTORICAL CREDIT HOURS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914358"/>
              </p:ext>
            </p:extLst>
          </p:nvPr>
        </p:nvGraphicFramePr>
        <p:xfrm>
          <a:off x="735496" y="1342914"/>
          <a:ext cx="10277061" cy="5258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1855933" y="5251846"/>
            <a:ext cx="708392" cy="3279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DSU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1698799" y="3714560"/>
            <a:ext cx="1152939" cy="3279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NSU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1698799" y="4319207"/>
            <a:ext cx="1458308" cy="3279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SDSM&amp;T</a:t>
            </a:r>
          </a:p>
        </p:txBody>
      </p:sp>
    </p:spTree>
    <p:extLst>
      <p:ext uri="{BB962C8B-B14F-4D97-AF65-F5344CB8AC3E}">
        <p14:creationId xmlns:p14="http://schemas.microsoft.com/office/powerpoint/2010/main" val="52531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653419"/>
            <a:ext cx="12195544" cy="204581"/>
          </a:xfrm>
          <a:prstGeom prst="rect">
            <a:avLst/>
          </a:prstGeom>
          <a:solidFill>
            <a:srgbClr val="006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21796" y="1037968"/>
            <a:ext cx="9262154" cy="4522573"/>
          </a:xfrm>
          <a:prstGeom prst="rect">
            <a:avLst/>
          </a:prstGeom>
          <a:noFill/>
          <a:ln w="38100">
            <a:solidFill>
              <a:srgbClr val="FFC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86785" y="3078067"/>
            <a:ext cx="66634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Where the money comes from (revenue) and where it is spent (expenditures) provides context for budget reduction plan.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26" y="2991370"/>
            <a:ext cx="1233416" cy="16424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41294" y="1396298"/>
            <a:ext cx="102231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300" dirty="0">
                <a:solidFill>
                  <a:srgbClr val="006233"/>
                </a:solidFill>
              </a:rPr>
              <a:t>BLACK HILLS STATE UNIVERSITY</a:t>
            </a:r>
          </a:p>
          <a:p>
            <a:pPr algn="ctr"/>
            <a:r>
              <a:rPr lang="en-US" sz="4000" b="1" spc="300" dirty="0">
                <a:solidFill>
                  <a:srgbClr val="006233"/>
                </a:solidFill>
              </a:rPr>
              <a:t>BUDGET OVERVIEW</a:t>
            </a:r>
          </a:p>
        </p:txBody>
      </p:sp>
    </p:spTree>
    <p:extLst>
      <p:ext uri="{BB962C8B-B14F-4D97-AF65-F5344CB8AC3E}">
        <p14:creationId xmlns:p14="http://schemas.microsoft.com/office/powerpoint/2010/main" val="139384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007087" y="691978"/>
            <a:ext cx="4759161" cy="5682424"/>
            <a:chOff x="5329989" y="419100"/>
            <a:chExt cx="6436259" cy="5955302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29989" y="6374401"/>
              <a:ext cx="6436259" cy="1"/>
            </a:xfrm>
            <a:prstGeom prst="line">
              <a:avLst/>
            </a:prstGeom>
            <a:ln w="25400">
              <a:solidFill>
                <a:srgbClr val="FFC7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7800975" y="561975"/>
              <a:ext cx="3965273" cy="5812426"/>
            </a:xfrm>
            <a:prstGeom prst="rect">
              <a:avLst/>
            </a:prstGeom>
            <a:noFill/>
            <a:ln w="25400">
              <a:solidFill>
                <a:srgbClr val="FFC7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29525" y="419100"/>
              <a:ext cx="485775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628" y="150465"/>
            <a:ext cx="2026066" cy="547585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6653419"/>
            <a:ext cx="12195544" cy="204581"/>
          </a:xfrm>
          <a:prstGeom prst="rect">
            <a:avLst/>
          </a:prstGeom>
          <a:solidFill>
            <a:srgbClr val="006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9066628" y="695693"/>
            <a:ext cx="20807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cap="all" dirty="0">
                <a:solidFill>
                  <a:schemeClr val="bg1"/>
                </a:solidFill>
              </a:rPr>
              <a:t>BUDGET: WHERE THE MONEY COMES FROM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8661" y="168757"/>
            <a:ext cx="9233247" cy="6672964"/>
            <a:chOff x="5432708" y="1087515"/>
            <a:chExt cx="7399581" cy="5640978"/>
          </a:xfrm>
        </p:grpSpPr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id="{9D54B2C9-3D91-47D9-AB57-FDFD8B6BEAE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83697195"/>
                </p:ext>
              </p:extLst>
            </p:nvPr>
          </p:nvGraphicFramePr>
          <p:xfrm>
            <a:off x="5432708" y="1645064"/>
            <a:ext cx="7399581" cy="50834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6741511" y="1087515"/>
              <a:ext cx="5242222" cy="442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</a:rPr>
                <a:t>FY20 Budget by Fund Source - $48,930,205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06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8647043" y="680526"/>
            <a:ext cx="2803056" cy="5828092"/>
            <a:chOff x="5329989" y="419100"/>
            <a:chExt cx="6436259" cy="5955302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29989" y="6374401"/>
              <a:ext cx="6436259" cy="1"/>
            </a:xfrm>
            <a:prstGeom prst="line">
              <a:avLst/>
            </a:prstGeom>
            <a:ln w="25400">
              <a:solidFill>
                <a:srgbClr val="FFC7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7800975" y="561975"/>
              <a:ext cx="3965273" cy="5812426"/>
            </a:xfrm>
            <a:prstGeom prst="rect">
              <a:avLst/>
            </a:prstGeom>
            <a:noFill/>
            <a:ln w="25400">
              <a:solidFill>
                <a:srgbClr val="FFC7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29525" y="419100"/>
              <a:ext cx="485775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893" y="140526"/>
            <a:ext cx="2026066" cy="547585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6653419"/>
            <a:ext cx="12195544" cy="204581"/>
          </a:xfrm>
          <a:prstGeom prst="rect">
            <a:avLst/>
          </a:prstGeom>
          <a:solidFill>
            <a:srgbClr val="006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9798562" y="675548"/>
            <a:ext cx="208072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cap="all" dirty="0">
                <a:solidFill>
                  <a:schemeClr val="bg1"/>
                </a:solidFill>
              </a:rPr>
              <a:t>BUDGET: WHERE THE MONEY IS SPENT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94B9087-CB7F-47F1-8D81-BDACEF8DC6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7378915"/>
              </p:ext>
            </p:extLst>
          </p:nvPr>
        </p:nvGraphicFramePr>
        <p:xfrm>
          <a:off x="0" y="0"/>
          <a:ext cx="9860074" cy="6508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05507" y="0"/>
            <a:ext cx="9227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FY20 Budget by NACUBO Category $48,930,205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22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EDB35AE95F4640B8236A1F514EE12E" ma:contentTypeVersion="13" ma:contentTypeDescription="Create a new document." ma:contentTypeScope="" ma:versionID="38fd188e9f44d542a2fd6acf60ed9e84">
  <xsd:schema xmlns:xsd="http://www.w3.org/2001/XMLSchema" xmlns:xs="http://www.w3.org/2001/XMLSchema" xmlns:p="http://schemas.microsoft.com/office/2006/metadata/properties" xmlns:ns3="5146671e-ea3d-4fa1-ad56-90f7d1a414e1" xmlns:ns4="82efb503-6563-4657-8b8b-6e470fdc6343" targetNamespace="http://schemas.microsoft.com/office/2006/metadata/properties" ma:root="true" ma:fieldsID="cccf700bf430f2c6b8ebb6cddf152629" ns3:_="" ns4:_="">
    <xsd:import namespace="5146671e-ea3d-4fa1-ad56-90f7d1a414e1"/>
    <xsd:import namespace="82efb503-6563-4657-8b8b-6e470fdc634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46671e-ea3d-4fa1-ad56-90f7d1a414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efb503-6563-4657-8b8b-6e470fdc634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C1A4078-BE29-4E78-A4AD-FB9388E48E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46671e-ea3d-4fa1-ad56-90f7d1a414e1"/>
    <ds:schemaRef ds:uri="82efb503-6563-4657-8b8b-6e470fdc63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C7D885-C8B4-4D63-9ED5-0B02D08E9E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25B006-3F2E-4092-92E0-71AB1CD9BED4}">
  <ds:schemaRefs>
    <ds:schemaRef ds:uri="http://www.w3.org/XML/1998/namespace"/>
    <ds:schemaRef ds:uri="http://schemas.microsoft.com/office/infopath/2007/PartnerControls"/>
    <ds:schemaRef ds:uri="82efb503-6563-4657-8b8b-6e470fdc6343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5146671e-ea3d-4fa1-ad56-90f7d1a414e1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14845</TotalTime>
  <Words>1223</Words>
  <Application>Microsoft Office PowerPoint</Application>
  <PresentationFormat>Widescreen</PresentationFormat>
  <Paragraphs>392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 Light</vt:lpstr>
      <vt:lpstr>Trebuchet MS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Black Hills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Hanson, Isaac J</dc:creator>
  <cp:lastModifiedBy>Johnson, Kathy - BHSU</cp:lastModifiedBy>
  <cp:revision>783</cp:revision>
  <cp:lastPrinted>2019-12-05T17:58:20Z</cp:lastPrinted>
  <dcterms:created xsi:type="dcterms:W3CDTF">2018-10-17T21:24:00Z</dcterms:created>
  <dcterms:modified xsi:type="dcterms:W3CDTF">2020-02-10T18:49:38Z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0x010100F0EDB35AE95F4640B8236A1F514EE12E</vt:lpwstr>
  </property>
</Properties>
</file>